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63" r:id="rId4"/>
    <p:sldId id="264" r:id="rId5"/>
    <p:sldId id="258" r:id="rId6"/>
    <p:sldId id="262" r:id="rId7"/>
  </p:sldIdLst>
  <p:sldSz cx="9144000" cy="6858000" type="screen4x3"/>
  <p:notesSz cx="6784975" cy="9906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5621" autoAdjust="0"/>
    <p:restoredTop sz="94676" autoAdjust="0"/>
  </p:normalViewPr>
  <p:slideViewPr>
    <p:cSldViewPr>
      <p:cViewPr>
        <p:scale>
          <a:sx n="100" d="100"/>
          <a:sy n="100" d="100"/>
        </p:scale>
        <p:origin x="-1908" y="-31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0895" cy="49530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2496" y="0"/>
            <a:ext cx="2940895" cy="49530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DF02CF8C-6B4E-46AC-975D-047EE6DDFE66}" type="datetimeFigureOut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49825" cy="37131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 dirty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8181" y="4704554"/>
            <a:ext cx="5428614" cy="445770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09108"/>
            <a:ext cx="2940895" cy="4953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2496" y="9409108"/>
            <a:ext cx="2940895" cy="4953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36DAEF97-DE16-4B67-8F85-C0DAC9F30660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1482308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8324E-446B-4E95-AC77-E856FAB29E85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7C1942-2D23-432B-BF69-1312AEC14439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13327E-3FEC-4F33-A441-789A24F250F2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B191C5-1CB9-4513-BAD6-0016370704CF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D02FF8-D510-443C-ABA5-14330F265A86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2E2C1A-C5A5-4540-AC66-A5B4939ED50F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014A9E-A3D4-48C6-AD08-057C2F9AA3DE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E93EFC-1ABD-4E75-B7BA-9FEBCBEC2A4B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B5F4AB-8618-4570-ABE8-54E90807A28F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DB08E4-368C-46AD-AB6E-C5C52420F4D5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4F7EF9-8F7D-4F4F-9D92-BF5B5719BAD3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960FB9-4356-476A-81F7-57EC4D76DECD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EB7D63-6AC9-4989-BE4F-ADCD08C0D210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405AA6-A2A9-43D2-9233-4B12C3A3065B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70A08A-8B1E-4878-9AA0-2E147986C7B2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DB2C60-5755-44B7-AE14-CCEB7BCC8EB6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7031D8-49DC-4793-AE4B-9F405CD1A151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DEEED3-2AAC-431C-8CED-DDE33531D47C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825280-93C7-4EB1-83E4-B9B95BE22FC4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AF4EFC-8B00-414E-A379-AE29AEF93CB9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1DA1D1-9EC6-4C7B-A734-58BE880F72D9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EA2C73-7338-4CD5-AADB-D18894413C4E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B85DF1E-7B6E-4965-A66A-A1FEF07F8BDF}" type="datetime1">
              <a:rPr lang="ru-RU"/>
              <a:pPr>
                <a:defRPr/>
              </a:pPr>
              <a:t>16.05.2019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777A928-9871-434A-8D5E-83BA6FD33535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46038" cy="47625"/>
          </a:xfrm>
        </p:spPr>
        <p:txBody>
          <a:bodyPr rtlCol="0">
            <a:normAutofit fontScale="25000" lnSpcReduction="2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/>
          </a:p>
        </p:txBody>
      </p:sp>
      <p:sp>
        <p:nvSpPr>
          <p:cNvPr id="14338" name="Заголовок 1"/>
          <p:cNvSpPr>
            <a:spLocks noGrp="1"/>
          </p:cNvSpPr>
          <p:nvPr>
            <p:ph type="ctrTitle"/>
          </p:nvPr>
        </p:nvSpPr>
        <p:spPr>
          <a:xfrm>
            <a:off x="685800" y="1341438"/>
            <a:ext cx="7631113" cy="3095625"/>
          </a:xfrm>
        </p:spPr>
        <p:txBody>
          <a:bodyPr/>
          <a:lstStyle/>
          <a:p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Показатели исполнения бюджета Кореличского района за первый квартал 201</a:t>
            </a:r>
            <a:r>
              <a:rPr lang="ru-RU" sz="4200" dirty="0">
                <a:latin typeface="Times New Roman" pitchFamily="18" charset="0"/>
                <a:cs typeface="Times New Roman" pitchFamily="18" charset="0"/>
              </a:rPr>
              <a:t>9</a:t>
            </a:r>
            <a:r>
              <a:rPr lang="ru-RU" sz="4200" dirty="0" smtClean="0">
                <a:latin typeface="Times New Roman" pitchFamily="18" charset="0"/>
                <a:cs typeface="Times New Roman" pitchFamily="18" charset="0"/>
              </a:rPr>
              <a:t> года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850" y="274638"/>
            <a:ext cx="8496300" cy="417512"/>
          </a:xfrm>
        </p:spPr>
        <p:txBody>
          <a:bodyPr rtlCol="0">
            <a:normAutofit fontScale="90000"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Выполнение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плана по основным доходным источникам, тыс.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рублей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      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        </a:t>
            </a:r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2</a:t>
            </a:r>
            <a:endParaRPr lang="ru-RU" dirty="0"/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37381299"/>
              </p:ext>
            </p:extLst>
          </p:nvPr>
        </p:nvGraphicFramePr>
        <p:xfrm>
          <a:off x="395536" y="692696"/>
          <a:ext cx="8424936" cy="55470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808312"/>
                <a:gridCol w="1436006"/>
                <a:gridCol w="1372306"/>
                <a:gridCol w="1440160"/>
                <a:gridCol w="1368152"/>
              </a:tblGrid>
              <a:tr h="898927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Уточненный годовой план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Исполнено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Процент выполнения уточненного плана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Удельный вес в общем объеме </a:t>
                      </a:r>
                      <a:r>
                        <a:rPr lang="ru-RU" sz="1400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доходов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97217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Налоговые доходы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13580,4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3119,0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23,0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44,1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59508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подоходный налог с физических лиц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7380,3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1739,5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23,6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24,6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5593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налог на прибыль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176,6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18,0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10,2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0,3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5593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земельный налог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225,5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39,2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17,4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0,6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5593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налог на недвижимость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996,8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200,3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59508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налог на добавленную стоимость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2213,6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548,8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24,8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99457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другие налоги от выручки от реализации товаров, работ, услуг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2420,1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543,3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22,4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7,7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13932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налоги и сборы на отдельные виды деятельности</a:t>
                      </a:r>
                      <a:endParaRPr lang="ru-RU" sz="1500" u="none" strike="noStrike" dirty="0" smtClean="0"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6,2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0,7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11,3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4440">
                <a:tc>
                  <a:txBody>
                    <a:bodyPr/>
                    <a:lstStyle/>
                    <a:p>
                      <a:r>
                        <a:rPr lang="ru-RU" sz="1500" b="0" dirty="0" smtClean="0">
                          <a:latin typeface="Times New Roman" pitchFamily="18" charset="0"/>
                          <a:cs typeface="Times New Roman" pitchFamily="18" charset="0"/>
                        </a:rPr>
                        <a:t>налог за владение собаками</a:t>
                      </a:r>
                      <a:endParaRPr lang="ru-RU" sz="15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500" b="0" dirty="0" smtClean="0">
                          <a:latin typeface="Times New Roman" pitchFamily="18" charset="0"/>
                          <a:cs typeface="Times New Roman" pitchFamily="18" charset="0"/>
                        </a:rPr>
                        <a:t>0,3</a:t>
                      </a:r>
                      <a:endParaRPr lang="ru-RU" sz="15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500" b="0" dirty="0" smtClean="0"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  <a:endParaRPr lang="ru-RU" sz="15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500" b="0" dirty="0" smtClean="0">
                          <a:latin typeface="Times New Roman" pitchFamily="18" charset="0"/>
                          <a:cs typeface="Times New Roman" pitchFamily="18" charset="0"/>
                        </a:rPr>
                        <a:t>33,3</a:t>
                      </a:r>
                      <a:endParaRPr lang="ru-RU" sz="15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lang="ru-RU" sz="15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4440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специальные</a:t>
                      </a:r>
                      <a:r>
                        <a:rPr lang="ru-RU" sz="15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сборы, пошлины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3,4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0,3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4440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налог за добычу (изъятие) природных ресурсов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21,9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8,7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39,7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4440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государственная пошлина,</a:t>
                      </a:r>
                      <a:r>
                        <a:rPr lang="ru-RU" sz="1500" b="0" u="none" strike="noStrike" baseline="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иные налоги, сборы и другие налоговые доходы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135,7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14,8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0,3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850" y="274638"/>
            <a:ext cx="8496300" cy="417512"/>
          </a:xfrm>
        </p:spPr>
        <p:txBody>
          <a:bodyPr rtlCol="0">
            <a:normAutofit fontScale="90000"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Выполнение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плана по основным доходным источникам, тыс.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рублей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      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       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3</a:t>
            </a:r>
            <a:endParaRPr lang="ru-RU" dirty="0"/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73439969"/>
              </p:ext>
            </p:extLst>
          </p:nvPr>
        </p:nvGraphicFramePr>
        <p:xfrm>
          <a:off x="395536" y="692696"/>
          <a:ext cx="8424936" cy="540948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952328"/>
                <a:gridCol w="1512168"/>
                <a:gridCol w="1224136"/>
                <a:gridCol w="1440160"/>
                <a:gridCol w="1296144"/>
              </a:tblGrid>
              <a:tr h="898927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Уточненный годовой план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Исполнено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Процент выполнения уточненного плана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Удельный вес в общем объеме </a:t>
                      </a:r>
                      <a:r>
                        <a:rPr lang="ru-RU" sz="1400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доходов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97217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Неналоговые </a:t>
                      </a:r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доходы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1623,8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447,2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27,5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6,3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59508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проценты за пользование денежными средствами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5593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дивиденды по акциям и доходы от других форм участия в капитале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323,8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75,9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23,4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5593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доходы от сдачи в аренду земельных участков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47,5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14,3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72639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доходы от сдачи</a:t>
                      </a:r>
                      <a:r>
                        <a:rPr lang="ru-RU" sz="15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в аренду иного имущества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27,7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761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плата за предоставление гарантий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0,4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99457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доходы от осуществления приносящей доходы деятельности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0,6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10,3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13932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компенсация расходов</a:t>
                      </a:r>
                      <a:r>
                        <a:rPr lang="ru-RU" sz="1500" u="none" strike="noStrike" baseline="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государства</a:t>
                      </a:r>
                      <a:endParaRPr lang="ru-RU" sz="1500" u="none" strike="noStrike" dirty="0" smtClean="0"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869,4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179,8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20,7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4440">
                <a:tc>
                  <a:txBody>
                    <a:bodyPr/>
                    <a:lstStyle/>
                    <a:p>
                      <a:r>
                        <a:rPr lang="ru-RU" sz="1500" dirty="0" smtClean="0">
                          <a:latin typeface="Times New Roman" pitchFamily="18" charset="0"/>
                          <a:cs typeface="Times New Roman" pitchFamily="18" charset="0"/>
                        </a:rPr>
                        <a:t>доходы от реализации имущества</a:t>
                      </a:r>
                      <a:endParaRPr lang="ru-RU" sz="15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500" dirty="0" smtClean="0">
                          <a:latin typeface="Times New Roman" pitchFamily="18" charset="0"/>
                          <a:cs typeface="Times New Roman" pitchFamily="18" charset="0"/>
                        </a:rPr>
                        <a:t>128,9</a:t>
                      </a:r>
                      <a:endParaRPr lang="ru-RU" sz="15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500" dirty="0" smtClean="0">
                          <a:latin typeface="Times New Roman" pitchFamily="18" charset="0"/>
                          <a:cs typeface="Times New Roman" pitchFamily="18" charset="0"/>
                        </a:rPr>
                        <a:t>51,4</a:t>
                      </a:r>
                      <a:endParaRPr lang="ru-RU" sz="15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500" dirty="0" smtClean="0">
                          <a:latin typeface="Times New Roman" pitchFamily="18" charset="0"/>
                          <a:cs typeface="Times New Roman" pitchFamily="18" charset="0"/>
                        </a:rPr>
                        <a:t>39,9</a:t>
                      </a:r>
                      <a:endParaRPr lang="ru-RU" sz="15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500" dirty="0" smtClean="0">
                          <a:latin typeface="Times New Roman" pitchFamily="18" charset="0"/>
                          <a:cs typeface="Times New Roman" pitchFamily="18" charset="0"/>
                        </a:rPr>
                        <a:t>0,7</a:t>
                      </a:r>
                      <a:endParaRPr lang="ru-RU" sz="15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4440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доходы от продажи земельных участков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0,4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16,0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4440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штрафы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98,0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8,0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8,2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69952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850" y="274638"/>
            <a:ext cx="8496300" cy="417512"/>
          </a:xfrm>
        </p:spPr>
        <p:txBody>
          <a:bodyPr rtlCol="0">
            <a:normAutofit fontScale="90000"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Выполнение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плана по основным доходным источникам, тыс.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рублей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      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       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4</a:t>
            </a:r>
            <a:endParaRPr lang="ru-RU" dirty="0"/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66613356"/>
              </p:ext>
            </p:extLst>
          </p:nvPr>
        </p:nvGraphicFramePr>
        <p:xfrm>
          <a:off x="395536" y="692696"/>
          <a:ext cx="8424936" cy="2952328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952328"/>
                <a:gridCol w="1440160"/>
                <a:gridCol w="1296144"/>
                <a:gridCol w="1368152"/>
                <a:gridCol w="1368152"/>
              </a:tblGrid>
              <a:tr h="898927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Уточненный годовой план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Исполнено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Процент выполнения уточненного плана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Удельный вес в общем объеме </a:t>
                      </a:r>
                      <a:r>
                        <a:rPr lang="ru-RU" sz="1400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4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доходов</a:t>
                      </a:r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4440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возмещение средств бюджета, потерь, вреда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25,5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24,5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96,1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0,3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95339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прочие неналоговые доходы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91,8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91,4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99,6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1,3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5593">
                <a:tc>
                  <a:txBody>
                    <a:bodyPr/>
                    <a:lstStyle/>
                    <a:p>
                      <a:pPr algn="ct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БЕЗВОЗМЕЗДНЫЕ ПОСТУПЛЕНИЯ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16564,1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3509,6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21,2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49,6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8162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дотации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16183,5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3501,7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21,6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49,5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субвенции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380,6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7,9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88032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31768,3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7075,8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22,3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572337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537"/>
          </a:xfrm>
        </p:spPr>
        <p:txBody>
          <a:bodyPr rtlCol="0">
            <a:normAutofit fontScale="90000"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Структура расходов бюджета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Кореличского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района, тыс.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рублей                     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5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84864056"/>
              </p:ext>
            </p:extLst>
          </p:nvPr>
        </p:nvGraphicFramePr>
        <p:xfrm>
          <a:off x="467544" y="836613"/>
          <a:ext cx="8137104" cy="5372722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290179"/>
                <a:gridCol w="1160494"/>
                <a:gridCol w="1171140"/>
                <a:gridCol w="1074931"/>
                <a:gridCol w="1440360"/>
              </a:tblGrid>
              <a:tr h="642957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Направление расходов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Уточненный план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Направлено средств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Процент исполнения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Удельный вес в общем объеме расходов (%)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82451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Государственные органы общего назначения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2678,2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601,0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22,4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8,3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82451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Социальная сфера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23136,0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5258,3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22,7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72,8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8241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здравоохранение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7752,5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1682,4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21,7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23,3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88203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физическая культура и спорт 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273,6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69,9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25,5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1,0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42100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культура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1498,4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360,2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24,0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5,0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74381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образование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12240,4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2855,2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23,3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39,5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74381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социальная </a:t>
                      </a:r>
                      <a:r>
                        <a:rPr lang="ru-RU" sz="1600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политика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1371,1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290,6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21,2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4,0</a:t>
                      </a:r>
                      <a:endParaRPr lang="ru-RU" sz="16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31328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Жилищно-коммунальные услуги и жилищное строительство 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3499,5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1085,1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31,0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15,0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0171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b="1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Сельское хозяйство </a:t>
                      </a:r>
                      <a:endParaRPr lang="ru-RU" sz="1600" b="1" i="0" u="none" strike="noStrike" dirty="0" smtClean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848,5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100,8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11,9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1,4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0171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Транспорт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146,1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30,1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20,6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0,4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4031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b="1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Топливо и энергетика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453,1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93,3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20,6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1,3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74381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Средства массовой информации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19,0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1,7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8,9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8241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b="1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Обслуживание государственного долга Республики Беларусь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82,5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25,1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30,4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0,3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8241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Прочие расходы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271,5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28,0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10,3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0,4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82451">
                <a:tc>
                  <a:txBody>
                    <a:bodyPr/>
                    <a:lstStyle/>
                    <a:p>
                      <a:pPr algn="l" fontAlgn="b"/>
                      <a:r>
                        <a:rPr lang="ru-RU" sz="16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31134,4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7223,4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23,2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</a:t>
                      </a:r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>
          <a:xfrm flipV="1">
            <a:off x="8101013" y="6453188"/>
            <a:ext cx="574675" cy="190500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507413" cy="633412"/>
          </a:xfrm>
        </p:spPr>
        <p:txBody>
          <a:bodyPr rtlCol="0">
            <a:normAutofit fontScale="90000"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ru-RU" sz="1800" b="1" dirty="0">
                <a:latin typeface="Times New Roman" pitchFamily="18" charset="0"/>
                <a:cs typeface="Times New Roman" pitchFamily="18" charset="0"/>
              </a:rPr>
              <a:t>Финансирование </a:t>
            </a:r>
            <a:r>
              <a:rPr lang="ru-RU" sz="1800" b="1" dirty="0" smtClean="0">
                <a:latin typeface="Times New Roman" pitchFamily="18" charset="0"/>
                <a:cs typeface="Times New Roman" pitchFamily="18" charset="0"/>
              </a:rPr>
              <a:t>программных </a:t>
            </a:r>
            <a:r>
              <a:rPr lang="ru-RU" sz="1800" b="1" dirty="0">
                <a:latin typeface="Times New Roman" pitchFamily="18" charset="0"/>
                <a:cs typeface="Times New Roman" pitchFamily="18" charset="0"/>
              </a:rPr>
              <a:t>расходов бюджета </a:t>
            </a:r>
            <a:r>
              <a:rPr lang="ru-RU" sz="1800" b="1" dirty="0" smtClean="0">
                <a:latin typeface="Times New Roman" pitchFamily="18" charset="0"/>
                <a:cs typeface="Times New Roman" pitchFamily="18" charset="0"/>
              </a:rPr>
              <a:t>Кореличского </a:t>
            </a:r>
            <a:r>
              <a:rPr lang="ru-RU" sz="1800" b="1" dirty="0">
                <a:latin typeface="Times New Roman" pitchFamily="18" charset="0"/>
                <a:cs typeface="Times New Roman" pitchFamily="18" charset="0"/>
              </a:rPr>
              <a:t>района, тыс. руб</a:t>
            </a:r>
            <a:r>
              <a:rPr lang="ru-RU" sz="1800" b="1" dirty="0" smtClean="0">
                <a:latin typeface="Times New Roman" pitchFamily="18" charset="0"/>
                <a:cs typeface="Times New Roman" pitchFamily="18" charset="0"/>
              </a:rPr>
              <a:t>.            </a:t>
            </a:r>
            <a:r>
              <a:rPr lang="ru-RU" sz="1800" b="1" dirty="0" smtClean="0">
                <a:latin typeface="Times New Roman" pitchFamily="18" charset="0"/>
                <a:cs typeface="Times New Roman" pitchFamily="18" charset="0"/>
              </a:rPr>
              <a:t>6</a:t>
            </a:r>
            <a:endParaRPr lang="ru-RU" dirty="0"/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50695752"/>
              </p:ext>
            </p:extLst>
          </p:nvPr>
        </p:nvGraphicFramePr>
        <p:xfrm>
          <a:off x="467544" y="894374"/>
          <a:ext cx="8353698" cy="5914267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040560"/>
                <a:gridCol w="936104"/>
                <a:gridCol w="792088"/>
                <a:gridCol w="864096"/>
                <a:gridCol w="720850"/>
              </a:tblGrid>
              <a:tr h="446394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государственной программы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Уточненный план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u="none" strike="noStrike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Исполнено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Процент выполнения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Удельный вес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9854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3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Государственная программа развития аграрного бизнеса в Республике Беларусь на 2016-2020 годы</a:t>
                      </a:r>
                      <a:endParaRPr kumimoji="0" lang="ru-RU" sz="13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848,0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100,8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11,9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1,6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9854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1,6Государственная</a:t>
                      </a:r>
                      <a:r>
                        <a:rPr lang="ru-RU" sz="13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3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программа по преодолению последствий катастрофы на Чернобыльской АЭС на 2011-2015 годы и на период до 2020 года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0,6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9854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3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Государственная программа о социальной защите и содействии занятости населения на 2016-2020 годы</a:t>
                      </a:r>
                      <a:endParaRPr kumimoji="0" lang="ru-RU" sz="13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827,9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183,8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22,2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2,9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9854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3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Государственная программа "Здоровье народа и демографическая безопасность Республики Беларусь" на 2016-2020 годы</a:t>
                      </a:r>
                      <a:endParaRPr kumimoji="0" lang="ru-RU" sz="13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7528,2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1531,9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20,3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24,2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9854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3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Государственная программа "Охрана окружающей среды и устойчивое использование природных ресурсов" на 2016-2020 годы</a:t>
                      </a:r>
                      <a:endParaRPr kumimoji="0" lang="ru-RU" sz="13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34,5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9854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3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Государственная программа "Беларусь гостеприимная" на 2016-2020 годы</a:t>
                      </a:r>
                      <a:endParaRPr kumimoji="0" lang="ru-RU" sz="13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3,0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9854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3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Государственная программа "Образование и молодежная политика" на 2016-2020 годы</a:t>
                      </a:r>
                      <a:endParaRPr kumimoji="0" lang="ru-RU" sz="13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12629,1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2948,9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23,4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46,6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9854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3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Государственная программа "Культура Беларуси" на 2016-2020 годы</a:t>
                      </a:r>
                      <a:endParaRPr kumimoji="0" lang="ru-RU" sz="13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1508,4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362,1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24,0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5,7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39854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3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Государственная программа развития физической культуры и спорта в Республике Беларусь на 2016-2020 годы</a:t>
                      </a:r>
                      <a:endParaRPr kumimoji="0" lang="ru-RU" sz="13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273,6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69,9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25,5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1,1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63685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Государственная программа "Комфортное жилье и благоприятная среда" на 2016-2020 годы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3495,9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1085,2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31,0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17,2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15508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Государственная программа «Строительство жилья» на 2016-2020 годы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92,0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9,8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10,7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0,2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16024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3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Государственная программа развития транспортного комплекса Республики Беларусь на 2016-2020 годы</a:t>
                      </a:r>
                      <a:endParaRPr kumimoji="0" lang="ru-RU" sz="13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146,1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30,1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20,6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0,5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40243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Государственная программа на 2015-2020 годы по увековечиванию погибших при защите Отечества и сохранению памяти о жертвах войн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9,0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0,5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5,6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05479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 по госпрограммам:</a:t>
                      </a:r>
                      <a:endParaRPr lang="ru-RU" sz="13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27396,3</a:t>
                      </a:r>
                      <a:endParaRPr lang="ru-RU" sz="13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6323,0</a:t>
                      </a:r>
                      <a:endParaRPr lang="ru-RU" sz="13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23,1</a:t>
                      </a:r>
                      <a:endParaRPr lang="ru-RU" sz="13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</a:t>
                      </a:r>
                      <a:endParaRPr lang="ru-RU" sz="13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  <a:p>
            <a:pPr>
              <a:defRPr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3083</TotalTime>
  <Words>682</Words>
  <Application>Microsoft Office PowerPoint</Application>
  <PresentationFormat>Экран (4:3)</PresentationFormat>
  <Paragraphs>301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Тема Office</vt:lpstr>
      <vt:lpstr>Показатели исполнения бюджета Кореличского района за первый квартал 2019 года</vt:lpstr>
      <vt:lpstr>Выполнение плана по основным доходным источникам, тыс. рублей                 2</vt:lpstr>
      <vt:lpstr>Выполнение плана по основным доходным источникам, тыс. рублей                 3</vt:lpstr>
      <vt:lpstr>Выполнение плана по основным доходным источникам, тыс. рублей                 4</vt:lpstr>
      <vt:lpstr>Структура расходов бюджета Кореличского района, тыс. рублей                      5</vt:lpstr>
      <vt:lpstr>Финансирование программных расходов бюджета Кореличского района, тыс. руб.            6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Исполнение бюджета Гродненского района за 2015 год</dc:title>
  <dc:creator>Кучинская Ирина</dc:creator>
  <cp:lastModifiedBy>bianetskaya</cp:lastModifiedBy>
  <cp:revision>150</cp:revision>
  <cp:lastPrinted>2018-09-14T05:59:03Z</cp:lastPrinted>
  <dcterms:created xsi:type="dcterms:W3CDTF">2016-02-17T06:42:43Z</dcterms:created>
  <dcterms:modified xsi:type="dcterms:W3CDTF">2019-05-16T13:15:55Z</dcterms:modified>
</cp:coreProperties>
</file>

<file path=docProps/thumbnail.jpeg>
</file>