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3" r:id="rId4"/>
    <p:sldId id="264" r:id="rId5"/>
    <p:sldId id="258" r:id="rId6"/>
    <p:sldId id="262" r:id="rId7"/>
  </p:sldIdLst>
  <p:sldSz cx="9144000" cy="6858000" type="screen4x3"/>
  <p:notesSz cx="6784975" cy="9906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676" autoAdjust="0"/>
  </p:normalViewPr>
  <p:slideViewPr>
    <p:cSldViewPr>
      <p:cViewPr>
        <p:scale>
          <a:sx n="100" d="100"/>
          <a:sy n="100" d="100"/>
        </p:scale>
        <p:origin x="-1908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895" cy="49530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2496" y="0"/>
            <a:ext cx="2940895" cy="49530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F02CF8C-6B4E-46AC-975D-047EE6DDFE66}" type="datetimeFigureOut">
              <a:rPr lang="ru-RU"/>
              <a:pPr>
                <a:defRPr/>
              </a:pPr>
              <a:t>16.05.2019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49825" cy="3713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181" y="4704554"/>
            <a:ext cx="5428614" cy="445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9108"/>
            <a:ext cx="2940895" cy="4953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2496" y="9409108"/>
            <a:ext cx="2940895" cy="4953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6DAEF97-DE16-4B67-8F85-C0DAC9F306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8230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8324E-446B-4E95-AC77-E856FAB29E85}" type="datetime1">
              <a:rPr lang="ru-RU"/>
              <a:pPr>
                <a:defRPr/>
              </a:pPr>
              <a:t>16.05.2019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1942-2D23-432B-BF69-1312AEC144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3327E-3FEC-4F33-A441-789A24F250F2}" type="datetime1">
              <a:rPr lang="ru-RU"/>
              <a:pPr>
                <a:defRPr/>
              </a:pPr>
              <a:t>16.05.2019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191C5-1CB9-4513-BAD6-0016370704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2FF8-D510-443C-ABA5-14330F265A86}" type="datetime1">
              <a:rPr lang="ru-RU"/>
              <a:pPr>
                <a:defRPr/>
              </a:pPr>
              <a:t>16.05.2019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2C1A-C5A5-4540-AC66-A5B4939ED5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14A9E-A3D4-48C6-AD08-057C2F9AA3DE}" type="datetime1">
              <a:rPr lang="ru-RU"/>
              <a:pPr>
                <a:defRPr/>
              </a:pPr>
              <a:t>16.05.2019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93EFC-1ABD-4E75-B7BA-9FEBCBEC2A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5F4AB-8618-4570-ABE8-54E90807A28F}" type="datetime1">
              <a:rPr lang="ru-RU"/>
              <a:pPr>
                <a:defRPr/>
              </a:pPr>
              <a:t>16.05.2019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B08E4-368C-46AD-AB6E-C5C52420F4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F7EF9-8F7D-4F4F-9D92-BF5B5719BAD3}" type="datetime1">
              <a:rPr lang="ru-RU"/>
              <a:pPr>
                <a:defRPr/>
              </a:pPr>
              <a:t>16.05.2019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60FB9-4356-476A-81F7-57EC4D76DE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B7D63-6AC9-4989-BE4F-ADCD08C0D210}" type="datetime1">
              <a:rPr lang="ru-RU"/>
              <a:pPr>
                <a:defRPr/>
              </a:pPr>
              <a:t>16.05.2019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5AA6-A2A9-43D2-9233-4B12C3A306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A08A-8B1E-4878-9AA0-2E147986C7B2}" type="datetime1">
              <a:rPr lang="ru-RU"/>
              <a:pPr>
                <a:defRPr/>
              </a:pPr>
              <a:t>16.05.2019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B2C60-5755-44B7-AE14-CCEB7BCC8E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31D8-49DC-4793-AE4B-9F405CD1A151}" type="datetime1">
              <a:rPr lang="ru-RU"/>
              <a:pPr>
                <a:defRPr/>
              </a:pPr>
              <a:t>16.05.2019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EED3-2AAC-431C-8CED-DDE33531D4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25280-93C7-4EB1-83E4-B9B95BE22FC4}" type="datetime1">
              <a:rPr lang="ru-RU"/>
              <a:pPr>
                <a:defRPr/>
              </a:pPr>
              <a:t>16.05.2019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F4EFC-8B00-414E-A379-AE29AEF93C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A1D1-9EC6-4C7B-A734-58BE880F72D9}" type="datetime1">
              <a:rPr lang="ru-RU"/>
              <a:pPr>
                <a:defRPr/>
              </a:pPr>
              <a:t>16.05.2019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2C73-7338-4CD5-AADB-D18894413C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85DF1E-7B6E-4965-A66A-A1FEF07F8BDF}" type="datetime1">
              <a:rPr lang="ru-RU"/>
              <a:pPr>
                <a:defRPr/>
              </a:pPr>
              <a:t>16.05.2019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77A928-9871-434A-8D5E-83BA6FD335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6038" cy="47625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631113" cy="3095625"/>
          </a:xfrm>
        </p:spPr>
        <p:txBody>
          <a:bodyPr/>
          <a:lstStyle/>
          <a:p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Показатели исполнения бюджета Кореличского района за первый квартал 201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496300" cy="417512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Выполнение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плана по основным доходным источникам, тыс.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7381299"/>
              </p:ext>
            </p:extLst>
          </p:nvPr>
        </p:nvGraphicFramePr>
        <p:xfrm>
          <a:off x="395536" y="692696"/>
          <a:ext cx="8424936" cy="5547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08312"/>
                <a:gridCol w="1436006"/>
                <a:gridCol w="1372306"/>
                <a:gridCol w="1440160"/>
                <a:gridCol w="1368152"/>
              </a:tblGrid>
              <a:tr h="8989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годовой план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721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13580,4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3119,0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0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подоходный налог с физических лиц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7380,3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1739,5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прибыль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176,6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225,5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недвижимость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996,8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0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добавленную стоимость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2213,6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548,8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945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налоги от выручки от реализации товаров, работ, услуг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2420,1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543,3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393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и сборы на отдельные виды деятельности</a:t>
                      </a:r>
                      <a:endParaRPr lang="ru-RU" sz="15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за владение собаками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33,3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специальные</a:t>
                      </a:r>
                      <a:r>
                        <a:rPr lang="ru-RU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сборы, пошлины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за добычу (изъятие) природных ресурсов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пошлина,</a:t>
                      </a:r>
                      <a:r>
                        <a:rPr lang="ru-RU" sz="1500" b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иные налоги, сборы и другие налоговые доходы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496300" cy="417512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Выполнение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плана по основным доходным источникам, тыс.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3439969"/>
              </p:ext>
            </p:extLst>
          </p:nvPr>
        </p:nvGraphicFramePr>
        <p:xfrm>
          <a:off x="395536" y="692696"/>
          <a:ext cx="8424936" cy="54094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2328"/>
                <a:gridCol w="1512168"/>
                <a:gridCol w="1224136"/>
                <a:gridCol w="1440160"/>
                <a:gridCol w="1296144"/>
              </a:tblGrid>
              <a:tr h="8989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годовой план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721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</a:t>
                      </a:r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1623,8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447,2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0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проценты за пользование денежными средствами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дивиденды по акциям и доходы от других форм участия в капитале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323,8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сдачи в аренду земельных участков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26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сдачи</a:t>
                      </a:r>
                      <a:r>
                        <a:rPr lang="ru-RU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аренду иного имущества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76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плата за предоставление гарантий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945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осуществления приносящей доходы деятельности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393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компенсация расходов</a:t>
                      </a:r>
                      <a:r>
                        <a:rPr lang="ru-RU" sz="15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государства</a:t>
                      </a:r>
                      <a:endParaRPr lang="ru-RU" sz="15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869,4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179,8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реализации имущества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128,9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51,4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39,9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земельных участков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99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496300" cy="417512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Выполнение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плана по основным доходным источникам, тыс.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6613356"/>
              </p:ext>
            </p:extLst>
          </p:nvPr>
        </p:nvGraphicFramePr>
        <p:xfrm>
          <a:off x="395536" y="692696"/>
          <a:ext cx="8424936" cy="2952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2328"/>
                <a:gridCol w="1440160"/>
                <a:gridCol w="1296144"/>
                <a:gridCol w="1368152"/>
                <a:gridCol w="1368152"/>
              </a:tblGrid>
              <a:tr h="8989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годовой план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возмещение средств бюджета, потерь, вреда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53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16564,1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3509,6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16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16183,5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3501,7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380,6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31768,3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7075,8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23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расходов бюджета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Кореличского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района, тыс.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рублей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4864056"/>
              </p:ext>
            </p:extLst>
          </p:nvPr>
        </p:nvGraphicFramePr>
        <p:xfrm>
          <a:off x="467544" y="836613"/>
          <a:ext cx="8137104" cy="53727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90179"/>
                <a:gridCol w="1160494"/>
                <a:gridCol w="1171140"/>
                <a:gridCol w="1074931"/>
                <a:gridCol w="1440360"/>
              </a:tblGrid>
              <a:tr h="6429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Направление расходов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Направлено средств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 (%)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24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Государственные органы общего назначения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2678,2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601,0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24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сфера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23136,0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5258,3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24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7752,5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1682,4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273,6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210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1498,4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360,2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8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12240,4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2855,2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8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</a:t>
                      </a:r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политика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1371,1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290,6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132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Жилищно-коммунальные услуги и жилищное строительство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3499,5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1085,1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017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 </a:t>
                      </a:r>
                      <a:endParaRPr lang="ru-RU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848,5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017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403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Топливо и энергетика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453,1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8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24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долга Республики Беларусь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24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расходы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271,5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24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31134,4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7223,4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 flipV="1">
            <a:off x="8101013" y="6453188"/>
            <a:ext cx="574675" cy="1905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413" cy="633412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Финансирование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программных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расходов бюджета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Кореличского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района, тыс. руб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  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0695752"/>
              </p:ext>
            </p:extLst>
          </p:nvPr>
        </p:nvGraphicFramePr>
        <p:xfrm>
          <a:off x="467544" y="894374"/>
          <a:ext cx="8353698" cy="59142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40560"/>
                <a:gridCol w="936104"/>
                <a:gridCol w="792088"/>
                <a:gridCol w="864096"/>
                <a:gridCol w="720850"/>
              </a:tblGrid>
              <a:tr h="4463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аграрного бизнеса в Республике Беларусь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848,0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1,6Государственная</a:t>
                      </a:r>
                      <a:r>
                        <a:rPr lang="ru-RU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программа по преодолению последствий катастрофы на Чернобыльской АЭС на 2011-2015 годы и на период до 2020 года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о социальной защите и содействии занятости населения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827,9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183,8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"Здоровье народа и демографическая безопасность Республики Беларусь"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7528,2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1531,9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"Охрана окружающей среды и устойчивое использование природных ресурсов"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"Беларусь гостеприимная"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"Образование и молодежная политика"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12629,1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2948,9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"Культура Беларуси"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1508,4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362,1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физической культуры и спорта в Республике Беларусь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273,6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36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"Комфортное жилье и благоприятная среда" на 2016-2020 годы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3495,9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1085,2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5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«Строительство жилья» на 2016-2020 годы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транспортного комплекса Республики Беларусь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02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на 2015-2020 годы по увековечиванию погибших при защите Отечества и сохранению памяти о жертвах войн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54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по госпрограммам: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27396,3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6323,0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23,1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3083</TotalTime>
  <Words>682</Words>
  <Application>Microsoft Office PowerPoint</Application>
  <PresentationFormat>Экран (4:3)</PresentationFormat>
  <Paragraphs>301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Показатели исполнения бюджета Кореличского района за первый квартал 2019 года</vt:lpstr>
      <vt:lpstr>Выполнение плана по основным доходным источникам, тыс. рублей                 2</vt:lpstr>
      <vt:lpstr>Выполнение плана по основным доходным источникам, тыс. рублей                 3</vt:lpstr>
      <vt:lpstr>Выполнение плана по основным доходным источникам, тыс. рублей                 4</vt:lpstr>
      <vt:lpstr>Структура расходов бюджета Кореличского района, тыс. рублей                      5</vt:lpstr>
      <vt:lpstr>Финансирование программных расходов бюджета Кореличского района, тыс. руб.            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Гродненского района за 2015 год</dc:title>
  <dc:creator>Кучинская Ирина</dc:creator>
  <cp:lastModifiedBy>bianetskaya</cp:lastModifiedBy>
  <cp:revision>150</cp:revision>
  <cp:lastPrinted>2018-09-14T05:59:03Z</cp:lastPrinted>
  <dcterms:created xsi:type="dcterms:W3CDTF">2016-02-17T06:42:43Z</dcterms:created>
  <dcterms:modified xsi:type="dcterms:W3CDTF">2019-05-16T13:15:55Z</dcterms:modified>
</cp:coreProperties>
</file>