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4" r:id="rId3"/>
    <p:sldId id="265" r:id="rId4"/>
    <p:sldId id="258" r:id="rId5"/>
    <p:sldId id="262" r:id="rId6"/>
    <p:sldId id="263" r:id="rId7"/>
  </p:sldIdLst>
  <p:sldSz cx="9144000" cy="6858000" type="screen4x3"/>
  <p:notesSz cx="6784975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 varScale="1">
        <p:scale>
          <a:sx n="108" d="100"/>
          <a:sy n="108" d="100"/>
        </p:scale>
        <p:origin x="130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2497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49825" cy="3713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2" y="4704555"/>
            <a:ext cx="5428614" cy="4457701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2497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294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2431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134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ПОКАЗАТЕЛИ ИСПОЛНЕНИЯ БЮДЖЕТА КОРЕЛИЧСКОГО РАЙОНА ЗА 2019 год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5E849BB-CDCC-4A9C-8368-2D3921255E92}"/>
              </a:ext>
            </a:extLst>
          </p:cNvPr>
          <p:cNvSpPr/>
          <p:nvPr/>
        </p:nvSpPr>
        <p:spPr>
          <a:xfrm>
            <a:off x="685800" y="1340768"/>
            <a:ext cx="7772400" cy="32403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ПОКАЗАТЕЛИ ИСПОЛНЕНИЯ БЮДЖЕТА КОРЕЛИЧСКОГО РАЙОНА ЗА 2019 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7382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8411397"/>
              </p:ext>
            </p:extLst>
          </p:nvPr>
        </p:nvGraphicFramePr>
        <p:xfrm>
          <a:off x="323850" y="680264"/>
          <a:ext cx="8403846" cy="49809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80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5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5345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169196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23046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17019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33230,2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33306,9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17425,9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17423,8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7140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15804,3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15883,1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9628"/>
                  </a:ext>
                </a:extLst>
              </a:tr>
              <a:tr h="52868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14301,9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14328,5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373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1502,4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1554,6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4625260"/>
              </p:ext>
            </p:extLst>
          </p:nvPr>
        </p:nvGraphicFramePr>
        <p:xfrm>
          <a:off x="323528" y="620688"/>
          <a:ext cx="8496944" cy="59766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0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7428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028895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7889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15804,3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15883,1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14301,9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14328,5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583689"/>
                  </a:ext>
                </a:extLst>
              </a:tr>
              <a:tr h="304776">
                <a:tc>
                  <a:txBody>
                    <a:bodyPr/>
                    <a:lstStyle/>
                    <a:p>
                      <a:r>
                        <a:rPr lang="ru-RU" sz="1400" b="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подоходный налог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7759,3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7776,6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165529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725,4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725,4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384387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собственность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1118,7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1120,1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37726"/>
                  </a:ext>
                </a:extLst>
              </a:tr>
              <a:tr h="268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добавленную стоимость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2173,1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2173,1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1502,4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1554,6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38956"/>
                  </a:ext>
                </a:extLst>
              </a:tr>
              <a:tr h="4439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дивиденды по акциям и доходы от других форм участия в капитале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745887"/>
                  </a:ext>
                </a:extLst>
              </a:tr>
              <a:tr h="2660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земельных участков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906228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иного имущества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563136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компенсация расходов государства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741,0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743,9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0718816"/>
                  </a:ext>
                </a:extLst>
              </a:tr>
              <a:tr h="4636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реализации имущества, имущественных прав на объекты интеллектуальной собственности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672678"/>
                  </a:ext>
                </a:extLst>
              </a:tr>
              <a:tr h="7112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продажи земельных участков в частную собственность гражданам, негосударственным юридическим лицам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9661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052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068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КОРЕЛИЧСКОГО РАЙОНА  тыс. руб.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4158394"/>
              </p:ext>
            </p:extLst>
          </p:nvPr>
        </p:nvGraphicFramePr>
        <p:xfrm>
          <a:off x="468312" y="765175"/>
          <a:ext cx="8136134" cy="55524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89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0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98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019">
                  <a:extLst>
                    <a:ext uri="{9D8B030D-6E8A-4147-A177-3AD203B41FA5}">
                      <a16:colId xmlns:a16="http://schemas.microsoft.com/office/drawing/2014/main" val="4237974449"/>
                    </a:ext>
                  </a:extLst>
                </a:gridCol>
                <a:gridCol w="1224020">
                  <a:extLst>
                    <a:ext uri="{9D8B030D-6E8A-4147-A177-3AD203B41FA5}">
                      <a16:colId xmlns:a16="http://schemas.microsoft.com/office/drawing/2014/main" val="2341095070"/>
                    </a:ext>
                  </a:extLst>
                </a:gridCol>
              </a:tblGrid>
              <a:tr h="9356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НАПРАВЛЕНО СРЕДСТВ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 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32187,7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31802,8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5786857"/>
                  </a:ext>
                </a:extLst>
              </a:tr>
              <a:tr h="491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2719,9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2644,4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79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23561,4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23388,0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8242,9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5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372,2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351,9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1714,5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1677,8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11959,4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11893,1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1272,4</a:t>
                      </a:r>
                      <a:endParaRPr kumimoji="0" lang="ru-RU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1265,2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1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3981,0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3908,4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839,9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805,5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433,1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433,1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1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91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долга Республики Беларусь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327,6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299,3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9439"/>
            <a:ext cx="8507413" cy="6334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ФИНАНСИРОВАНИЕ ПРОГРАММНЫХ РАСХОДОВ БЮДЖЕТА КОРЕЛИЧСКОГО РАЙОНА                      	                                                                                                                                                  тыс. руб.            </a:t>
            </a:r>
            <a:endParaRPr lang="ru-RU" sz="1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3804051"/>
              </p:ext>
            </p:extLst>
          </p:nvPr>
        </p:nvGraphicFramePr>
        <p:xfrm>
          <a:off x="467544" y="764704"/>
          <a:ext cx="8353698" cy="59038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64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аграрного бизнеса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839,4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805,0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</a:t>
                      </a:r>
                      <a:r>
                        <a:rPr lang="ru-RU" sz="13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программа по преодолению последствий катастрофы на Чернобыльской АЭС на 2011-2015 годы и на период до 2020 года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о социальной защите и содействии занятости населения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831,1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825,3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"Здоровье народа и демографическая безопасность Республики Беларусь"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7990,5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7947,6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"Охрана окружающей среды и устойчивое использование природных ресурсов"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"Беларусь гостеприимная"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"Образование и молодежная политика"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12318,3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12251,6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"Культура Беларуси"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1726,8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1690,1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физической культуры и спорта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372,2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351,9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"Комфортное жилье и благоприятная среда" на 2016-2020 годы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3843,8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3768,4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«Строительство жилья» на 2016-2020 годы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364042" cy="6334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3253317"/>
              </p:ext>
            </p:extLst>
          </p:nvPr>
        </p:nvGraphicFramePr>
        <p:xfrm>
          <a:off x="467544" y="1179766"/>
          <a:ext cx="8353698" cy="26092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64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80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ОБЩЕИ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85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транспортного комплекса Республики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08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на 2015-2020 годы по увековечиванию погибших при защите Отечества и сохранению памяти о жертвах войн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80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госпрограммам: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28209,8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27926,0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1395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4079</TotalTime>
  <Words>620</Words>
  <Application>Microsoft Office PowerPoint</Application>
  <PresentationFormat>Экран (4:3)</PresentationFormat>
  <Paragraphs>271</Paragraphs>
  <Slides>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ПОКАЗАТЕЛИ ИСПОЛНЕНИЯ БЮДЖЕТА КОРЕЛИЧСКОГО РАЙОНА ЗА 2019 год</vt:lpstr>
      <vt:lpstr>СТРУКТУРА ДОХОДОВ БЮДЖЕТА КОРЕЛИЧСКОГО РАЙОНА   тыс. руб.</vt:lpstr>
      <vt:lpstr>СТРУКТУРА СОБСТВЕННЫХ ДОХОДОВ БЮДЖЕТА КОРЕЛИЧСКОГО РАЙОНА   тыс. руб.</vt:lpstr>
      <vt:lpstr>СТРУКТУРА РАСХОДОВ БЮДЖЕТА КОРЕЛИЧСКОГО РАЙОНА  тыс. руб.                     </vt:lpstr>
      <vt:lpstr>ФИНАНСИРОВАНИЕ ПРОГРАММНЫХ РАСХОДОВ БЮДЖЕТА КОРЕЛИЧСКОГО РАЙОНА                                                                                                                                                                         тыс. руб.        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Бенецкая Снежана Ивановна</cp:lastModifiedBy>
  <cp:revision>203</cp:revision>
  <cp:lastPrinted>2020-02-26T13:58:32Z</cp:lastPrinted>
  <dcterms:created xsi:type="dcterms:W3CDTF">2016-02-17T06:42:43Z</dcterms:created>
  <dcterms:modified xsi:type="dcterms:W3CDTF">2020-02-26T13:58:34Z</dcterms:modified>
</cp:coreProperties>
</file>