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sldIdLst>
    <p:sldId id="256" r:id="rId2"/>
    <p:sldId id="264" r:id="rId3"/>
    <p:sldId id="265" r:id="rId4"/>
    <p:sldId id="258" r:id="rId5"/>
    <p:sldId id="262" r:id="rId6"/>
    <p:sldId id="263" r:id="rId7"/>
  </p:sldIdLst>
  <p:sldSz cx="9144000" cy="6858000" type="screen4x3"/>
  <p:notesSz cx="6784975" cy="9906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B9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1" autoAdjust="0"/>
    <p:restoredTop sz="94676" autoAdjust="0"/>
  </p:normalViewPr>
  <p:slideViewPr>
    <p:cSldViewPr>
      <p:cViewPr varScale="1">
        <p:scale>
          <a:sx n="108" d="100"/>
          <a:sy n="108" d="100"/>
        </p:scale>
        <p:origin x="130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0895" cy="495301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2497" y="1"/>
            <a:ext cx="2940895" cy="495301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F02CF8C-6B4E-46AC-975D-047EE6DDFE66}" type="datetimeFigureOut">
              <a:rPr lang="ru-RU"/>
              <a:pPr>
                <a:defRPr/>
              </a:pPr>
              <a:t>17.02.2021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49825" cy="3713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8182" y="4704555"/>
            <a:ext cx="5428614" cy="4457701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09109"/>
            <a:ext cx="2940895" cy="495301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2497" y="9409109"/>
            <a:ext cx="2940895" cy="495301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6DAEF97-DE16-4B67-8F85-C0DAC9F3066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48230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DAEF97-DE16-4B67-8F85-C0DAC9F30660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62941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6DAEF97-DE16-4B67-8F85-C0DAC9F30660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24317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6DAEF97-DE16-4B67-8F85-C0DAC9F30660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41346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8324E-446B-4E95-AC77-E856FAB29E85}" type="datetime1">
              <a:rPr lang="ru-RU"/>
              <a:pPr>
                <a:defRPr/>
              </a:pPr>
              <a:t>17.02.2021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C1942-2D23-432B-BF69-1312AEC1443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3327E-3FEC-4F33-A441-789A24F250F2}" type="datetime1">
              <a:rPr lang="ru-RU"/>
              <a:pPr>
                <a:defRPr/>
              </a:pPr>
              <a:t>17.02.2021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191C5-1CB9-4513-BAD6-0016370704C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02FF8-D510-443C-ABA5-14330F265A86}" type="datetime1">
              <a:rPr lang="ru-RU"/>
              <a:pPr>
                <a:defRPr/>
              </a:pPr>
              <a:t>17.02.2021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E2C1A-C5A5-4540-AC66-A5B4939ED50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14A9E-A3D4-48C6-AD08-057C2F9AA3DE}" type="datetime1">
              <a:rPr lang="ru-RU"/>
              <a:pPr>
                <a:defRPr/>
              </a:pPr>
              <a:t>17.02.2021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93EFC-1ABD-4E75-B7BA-9FEBCBEC2A4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B5F4AB-8618-4570-ABE8-54E90807A28F}" type="datetime1">
              <a:rPr lang="ru-RU"/>
              <a:pPr>
                <a:defRPr/>
              </a:pPr>
              <a:t>17.02.2021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B08E4-368C-46AD-AB6E-C5C52420F4D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4F7EF9-8F7D-4F4F-9D92-BF5B5719BAD3}" type="datetime1">
              <a:rPr lang="ru-RU"/>
              <a:pPr>
                <a:defRPr/>
              </a:pPr>
              <a:t>17.02.2021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60FB9-4356-476A-81F7-57EC4D76DEC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EB7D63-6AC9-4989-BE4F-ADCD08C0D210}" type="datetime1">
              <a:rPr lang="ru-RU"/>
              <a:pPr>
                <a:defRPr/>
              </a:pPr>
              <a:t>17.02.2021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05AA6-A2A9-43D2-9233-4B12C3A3065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0A08A-8B1E-4878-9AA0-2E147986C7B2}" type="datetime1">
              <a:rPr lang="ru-RU"/>
              <a:pPr>
                <a:defRPr/>
              </a:pPr>
              <a:t>17.02.2021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DB2C60-5755-44B7-AE14-CCEB7BCC8EB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031D8-49DC-4793-AE4B-9F405CD1A151}" type="datetime1">
              <a:rPr lang="ru-RU"/>
              <a:pPr>
                <a:defRPr/>
              </a:pPr>
              <a:t>17.02.2021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EEED3-2AAC-431C-8CED-DDE33531D47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825280-93C7-4EB1-83E4-B9B95BE22FC4}" type="datetime1">
              <a:rPr lang="ru-RU"/>
              <a:pPr>
                <a:defRPr/>
              </a:pPr>
              <a:t>17.02.2021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F4EFC-8B00-414E-A379-AE29AEF93CB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DA1D1-9EC6-4C7B-A734-58BE880F72D9}" type="datetime1">
              <a:rPr lang="ru-RU"/>
              <a:pPr>
                <a:defRPr/>
              </a:pPr>
              <a:t>17.02.2021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A2C73-7338-4CD5-AADB-D18894413C4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B85DF1E-7B6E-4965-A66A-A1FEF07F8BDF}" type="datetime1">
              <a:rPr lang="ru-RU"/>
              <a:pPr>
                <a:defRPr/>
              </a:pPr>
              <a:t>17.02.2021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777A928-9871-434A-8D5E-83BA6FD3353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46038" cy="47625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14338" name="Заголовок 1"/>
          <p:cNvSpPr>
            <a:spLocks noGrp="1"/>
          </p:cNvSpPr>
          <p:nvPr>
            <p:ph type="ctrTitle"/>
          </p:nvPr>
        </p:nvSpPr>
        <p:spPr>
          <a:xfrm>
            <a:off x="685800" y="1341438"/>
            <a:ext cx="7631113" cy="3095625"/>
          </a:xfrm>
        </p:spPr>
        <p:txBody>
          <a:bodyPr/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ПОКАЗАТЕЛИ ИСПОЛНЕНИЯ БЮДЖЕТА КОРЕЛИЧСКОГО РАЙОНА ЗА 2019 год</a:t>
            </a:r>
          </a:p>
        </p:txBody>
      </p:sp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A5E849BB-CDCC-4A9C-8368-2D3921255E92}"/>
              </a:ext>
            </a:extLst>
          </p:cNvPr>
          <p:cNvSpPr/>
          <p:nvPr/>
        </p:nvSpPr>
        <p:spPr>
          <a:xfrm>
            <a:off x="685800" y="1340768"/>
            <a:ext cx="7772400" cy="324036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ПОКАЗАТЕЛИ ИСПОЛНЕНИЯ БЮДЖЕТА КОРЕЛИЧСКОГО РАЙОНА ЗА 2020 год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07382"/>
            <a:ext cx="8640638" cy="202034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СТРУКТУРА ДОХОДОВ БЮДЖЕТА КОРЕЛИЧСКОГО РАЙОНА   тыс. руб.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5813976"/>
              </p:ext>
            </p:extLst>
          </p:nvPr>
        </p:nvGraphicFramePr>
        <p:xfrm>
          <a:off x="323850" y="680264"/>
          <a:ext cx="8403846" cy="498098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809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53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15345">
                  <a:extLst>
                    <a:ext uri="{9D8B030D-6E8A-4147-A177-3AD203B41FA5}">
                      <a16:colId xmlns:a16="http://schemas.microsoft.com/office/drawing/2014/main" val="3986117899"/>
                    </a:ext>
                  </a:extLst>
                </a:gridCol>
                <a:gridCol w="1169196">
                  <a:extLst>
                    <a:ext uri="{9D8B030D-6E8A-4147-A177-3AD203B41FA5}">
                      <a16:colId xmlns:a16="http://schemas.microsoft.com/office/drawing/2014/main" val="2150182891"/>
                    </a:ext>
                  </a:extLst>
                </a:gridCol>
                <a:gridCol w="1023046">
                  <a:extLst>
                    <a:ext uri="{9D8B030D-6E8A-4147-A177-3AD203B41FA5}">
                      <a16:colId xmlns:a16="http://schemas.microsoft.com/office/drawing/2014/main" val="1046803061"/>
                    </a:ext>
                  </a:extLst>
                </a:gridCol>
              </a:tblGrid>
              <a:tr h="170190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УТОЧНЕННЫЙ ГОДОВОЙ ПЛАН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ИСПОЛНЕНО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ВЫПОЛНЕНИЯ УТОЧНЕННОГО ПЛАНА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ДОХОДОВ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631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ДОХОДОВ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35081,3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35125,0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100,1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4208832"/>
                  </a:ext>
                </a:extLst>
              </a:tr>
              <a:tr h="76631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18146,1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18146,1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51,7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82343"/>
                  </a:ext>
                </a:extLst>
              </a:tr>
              <a:tr h="71403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СОБСТВЕННЫЕ ДОХОДЫ в том числе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16935,2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16978,9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100,3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48,3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39628"/>
                  </a:ext>
                </a:extLst>
              </a:tr>
              <a:tr h="528683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15043,0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15070,4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100,2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3734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1892,2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1908,5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100,9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640638" cy="202034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СТРУКТУРА СОБСТВЕННЫХ ДОХОДОВ БЮДЖЕТА КОРЕЛИЧСКОГО РАЙОНА   тыс. руб.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9588741"/>
              </p:ext>
            </p:extLst>
          </p:nvPr>
        </p:nvGraphicFramePr>
        <p:xfrm>
          <a:off x="323528" y="620688"/>
          <a:ext cx="8496944" cy="600569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205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99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7428">
                  <a:extLst>
                    <a:ext uri="{9D8B030D-6E8A-4147-A177-3AD203B41FA5}">
                      <a16:colId xmlns:a16="http://schemas.microsoft.com/office/drawing/2014/main" val="3986117899"/>
                    </a:ext>
                  </a:extLst>
                </a:gridCol>
                <a:gridCol w="1028895">
                  <a:extLst>
                    <a:ext uri="{9D8B030D-6E8A-4147-A177-3AD203B41FA5}">
                      <a16:colId xmlns:a16="http://schemas.microsoft.com/office/drawing/2014/main" val="2150182891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1046803061"/>
                    </a:ext>
                  </a:extLst>
                </a:gridCol>
              </a:tblGrid>
              <a:tr h="78892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УТОЧНЕННЫЙ ГОДОВОЙ ПЛАН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ИСПОЛНЕНО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ВЫПОЛНЕНИЯ УТОЧНЕННОГО ПЛАНА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ДОХОДОВ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010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СОБСТВЕННЫЕ ДОХОДЫ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16935,2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16978,9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100,3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4208832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15043,0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15070,4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100,2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88,8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82343"/>
                  </a:ext>
                </a:extLst>
              </a:tr>
              <a:tr h="250014"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3583689"/>
                  </a:ext>
                </a:extLst>
              </a:tr>
              <a:tr h="304776">
                <a:tc>
                  <a:txBody>
                    <a:bodyPr/>
                    <a:lstStyle/>
                    <a:p>
                      <a:r>
                        <a:rPr lang="ru-RU" sz="1400" b="0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подоходный налог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8809,2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8832,9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100,3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52,0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4165529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прибыль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89,3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89,3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1384387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налоги на собственность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1026,3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1028,7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100,2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6,1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237726"/>
                  </a:ext>
                </a:extLst>
              </a:tr>
              <a:tr h="26891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добавленную стоимость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2348,0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2348,0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13,8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1892,2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1908,5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100,9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11,2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6338956"/>
                  </a:ext>
                </a:extLst>
              </a:tr>
              <a:tr h="4439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дивиденды по акциям и доходы от других форм участия в капитале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302,0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302,0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1,8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3745887"/>
                  </a:ext>
                </a:extLst>
              </a:tr>
              <a:tr h="26608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доходы от сдачи в аренду земельных участков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14,1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16,9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119,9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1906228"/>
                  </a:ext>
                </a:extLst>
              </a:tr>
              <a:tr h="25001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доходы от сдачи в аренду иного имущества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31,4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31,4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5563136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компенсация расходов государства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745,8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746,3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100,1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4,4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0718816"/>
                  </a:ext>
                </a:extLst>
              </a:tr>
              <a:tr h="4636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доходы от реализации имущества, имущественных прав на объекты интеллектуальной собственности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131,1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131,1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1672678"/>
                  </a:ext>
                </a:extLst>
              </a:tr>
              <a:tr h="71120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доходы от продажи земельных участков в частную собственность гражданам, негосударственным юридическим лицам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2,2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5,8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263,6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449661"/>
                  </a:ext>
                </a:extLst>
              </a:tr>
              <a:tr h="25001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штрафы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136,8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136,8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70520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4068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СТРУКТУРА РАСХОДОВ БЮДЖЕТА КОРЕЛИЧСКОГО РАЙОНА  тыс. руб.             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0818653"/>
              </p:ext>
            </p:extLst>
          </p:nvPr>
        </p:nvGraphicFramePr>
        <p:xfrm>
          <a:off x="468312" y="765175"/>
          <a:ext cx="8136134" cy="55524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898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03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098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2019">
                  <a:extLst>
                    <a:ext uri="{9D8B030D-6E8A-4147-A177-3AD203B41FA5}">
                      <a16:colId xmlns:a16="http://schemas.microsoft.com/office/drawing/2014/main" val="4237974449"/>
                    </a:ext>
                  </a:extLst>
                </a:gridCol>
                <a:gridCol w="1224020">
                  <a:extLst>
                    <a:ext uri="{9D8B030D-6E8A-4147-A177-3AD203B41FA5}">
                      <a16:colId xmlns:a16="http://schemas.microsoft.com/office/drawing/2014/main" val="2341095070"/>
                    </a:ext>
                  </a:extLst>
                </a:gridCol>
              </a:tblGrid>
              <a:tr h="93563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УТОЧНЕННЫЙ ГОДОВОЙ ПЛАН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НАПРАВЛЕНО СРЕДСТВ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ИСПОЛНЕНИЯ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РАСХОДОВ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РАСХОДОВ 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34537,9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34298,4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99,3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75786857"/>
                  </a:ext>
                </a:extLst>
              </a:tr>
              <a:tr h="491711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Государственные органы общего назначения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2887,2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2856,2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98,9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8,3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8794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сфера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25505,4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25393,1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99,6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9322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здравоохранение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9927,9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9919,0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28,9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55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 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297,7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283,0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9322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1528,1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1520,7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99,5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4,4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1115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12350,1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12271,5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99,4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35,8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1115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1401,6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1398,9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91711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Жилищно-коммунальные услуги и жилищное строительство 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3869,9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3865,8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11,3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9322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Сельское хозяйство 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659,2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581,1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88,2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1,7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9322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Транспорт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211,1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211,1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9322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Топливо и энергетика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410,0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410,00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1,2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61115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Средства массовой информации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24,5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24,3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99,2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91711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Обслуживание государственного долга Республики Беларусь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27,8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27,8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49322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расходы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942,8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929,0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98,5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2,7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 flipV="1">
            <a:off x="8101013" y="6453188"/>
            <a:ext cx="574675" cy="190500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9439"/>
            <a:ext cx="8507413" cy="633412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ФИНАНСИРОВАНИЕ ПРОГРАММНЫХ РАСХОДОВ БЮДЖЕТА КОРЕЛИЧСКОГО РАЙОНА                      	                                                                                                                                                  тыс. руб.            </a:t>
            </a:r>
            <a:endParaRPr lang="ru-RU" sz="14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8467919"/>
              </p:ext>
            </p:extLst>
          </p:nvPr>
        </p:nvGraphicFramePr>
        <p:xfrm>
          <a:off x="457200" y="764704"/>
          <a:ext cx="8353698" cy="610566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924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558903382"/>
                    </a:ext>
                  </a:extLst>
                </a:gridCol>
                <a:gridCol w="8648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ГОСУДАРСТВЕННОЙ ПРОГРАММЫ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УТОЧНЕННЫЙ ГОДОВОЙ ПЛАН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ИСПОЛНЕНО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ВЫПОЛНЕНИЯ УТОЧНЕННОГО ПЛАНА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РАСХОДОВ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развития аграрного бизнеса в Республике Беларусь на 2016-2020 годы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658,6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580,5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88,1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1,9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133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«Управление государственными финансами и регулирование финансового рынка» на 2020 год и на период до 2025 года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724,9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724,9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2,4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5992151"/>
                  </a:ext>
                </a:extLst>
              </a:tr>
              <a:tr h="6113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Государственная</a:t>
                      </a:r>
                      <a:r>
                        <a:rPr lang="ru-RU" sz="13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программа по преодолению последствий катастрофы на Чернобыльской АЭС на 2011-2015 годы и на период до 2020 года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о социальной защите и содействии занятости населения на 2016-2020 годы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986,7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984,9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3,2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"Здоровье народа и демографическая безопасность Республики Беларусь" на 2016-2020 годы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9953,3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9944,4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32,6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133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"Охрана окружающей среды и устойчивое использование природных ресурсов" на 2016-2020 годы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11,9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11,9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"Беларусь гостеприимная" на 2016-2020 годы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"Образование и молодежная политика" на 2016-2020 годы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12689,0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12610,4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99,4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41,3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"Культура Беларуси" на 2016-2020 годы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1545,6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1537,5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99,5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развития физической культуры и спорта в Республике Беларусь на 2016-2020 годы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297,7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283,0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95,1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программа "Комфортное жилье и благоприятная среда" на 2016-2020 годы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3625,1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3620,4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11,9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6149096"/>
              </p:ext>
            </p:extLst>
          </p:nvPr>
        </p:nvGraphicFramePr>
        <p:xfrm>
          <a:off x="323528" y="1179767"/>
          <a:ext cx="8497715" cy="33293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4682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54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87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25492">
                  <a:extLst>
                    <a:ext uri="{9D8B030D-6E8A-4147-A177-3AD203B41FA5}">
                      <a16:colId xmlns:a16="http://schemas.microsoft.com/office/drawing/2014/main" val="558903382"/>
                    </a:ext>
                  </a:extLst>
                </a:gridCol>
                <a:gridCol w="8797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0367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ГОСУДАРСТВЕННОЙ ПРОГРАММЫ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УТОЧНЕННЫЙ ГОДОВОЙ ПЛАН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ИСПОЛНЕНО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ВЫПОЛНЕНИЯ УТОЧНЕННОГО ПЛАНА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ОБЩЕИ ОБЪЕМЕ РАСХОДОВ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429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программа «Строительство жилья» на 2016-2020 годы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2264771"/>
                  </a:ext>
                </a:extLst>
              </a:tr>
              <a:tr h="581167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развития транспортного комплекса Республики Беларусь на 2016-2020 годы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211,1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211,1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950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программа на 2015-2020 годы по увековечиванию погибших при защите Отечества и сохранению памяти о жертвах войн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071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по госпрограммам: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30718,5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30523,6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99,4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913954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4113</TotalTime>
  <Words>645</Words>
  <Application>Microsoft Office PowerPoint</Application>
  <PresentationFormat>Экран (4:3)</PresentationFormat>
  <Paragraphs>277</Paragraphs>
  <Slides>6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Тема Office</vt:lpstr>
      <vt:lpstr>ПОКАЗАТЕЛИ ИСПОЛНЕНИЯ БЮДЖЕТА КОРЕЛИЧСКОГО РАЙОНА ЗА 2019 год</vt:lpstr>
      <vt:lpstr>СТРУКТУРА ДОХОДОВ БЮДЖЕТА КОРЕЛИЧСКОГО РАЙОНА   тыс. руб.</vt:lpstr>
      <vt:lpstr>СТРУКТУРА СОБСТВЕННЫХ ДОХОДОВ БЮДЖЕТА КОРЕЛИЧСКОГО РАЙОНА   тыс. руб.</vt:lpstr>
      <vt:lpstr>СТРУКТУРА РАСХОДОВ БЮДЖЕТА КОРЕЛИЧСКОГО РАЙОНА  тыс. руб.                     </vt:lpstr>
      <vt:lpstr>ФИНАНСИРОВАНИЕ ПРОГРАММНЫХ РАСХОДОВ БЮДЖЕТА КОРЕЛИЧСКОГО РАЙОНА                                                                                                                                                                         тыс. руб.           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Исполнение бюджета Гродненского района за 2015 год</dc:title>
  <dc:creator>Кучинская Ирина</dc:creator>
  <cp:lastModifiedBy>Бенецкая Снежана Ивановна</cp:lastModifiedBy>
  <cp:revision>207</cp:revision>
  <cp:lastPrinted>2020-02-26T13:58:32Z</cp:lastPrinted>
  <dcterms:created xsi:type="dcterms:W3CDTF">2016-02-17T06:42:43Z</dcterms:created>
  <dcterms:modified xsi:type="dcterms:W3CDTF">2021-02-17T09:56:48Z</dcterms:modified>
</cp:coreProperties>
</file>