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4" r:id="rId4"/>
    <p:sldId id="265" r:id="rId5"/>
    <p:sldId id="258" r:id="rId6"/>
    <p:sldId id="268" r:id="rId7"/>
    <p:sldId id="262" r:id="rId8"/>
    <p:sldId id="263" r:id="rId9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F2DCDB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Экономическая структура расходов бюджета района, </a:t>
            </a:r>
            <a:r>
              <a:rPr lang="ru-RU" sz="1600" dirty="0" err="1"/>
              <a:t>тыс.руб</a:t>
            </a:r>
            <a:r>
              <a:rPr lang="ru-RU" sz="1600" dirty="0"/>
              <a:t>.</a:t>
            </a:r>
          </a:p>
        </c:rich>
      </c:tx>
      <c:layout>
        <c:manualLayout>
          <c:xMode val="edge"/>
          <c:yMode val="edge"/>
          <c:x val="0.2642153626640199"/>
          <c:y val="4.054466489674838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033572027350496E-2"/>
          <c:y val="8.6820334139118646E-2"/>
          <c:w val="0.95918727120310776"/>
          <c:h val="0.49450045141855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Экономическая структура расходов бюджета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369-407C-87FF-D512AB7B909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369-407C-87FF-D512AB7B909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369-407C-87FF-D512AB7B909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369-407C-87FF-D512AB7B909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C369-407C-87FF-D512AB7B909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C369-407C-87FF-D512AB7B909A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C369-407C-87FF-D512AB7B909A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C369-407C-87FF-D512AB7B909A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C369-407C-87FF-D512AB7B909A}"/>
              </c:ext>
            </c:extLst>
          </c:dPt>
          <c:dLbls>
            <c:dLbl>
              <c:idx val="0"/>
              <c:layout>
                <c:manualLayout>
                  <c:x val="8.7063705067215048E-3"/>
                  <c:y val="-9.5397103139885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69-407C-87FF-D512AB7B909A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69-407C-87FF-D512AB7B909A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69-407C-87FF-D512AB7B909A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69-407C-87FF-D512AB7B909A}"/>
                </c:ext>
              </c:extLst>
            </c:dLbl>
            <c:dLbl>
              <c:idx val="4"/>
              <c:layout>
                <c:manualLayout>
                  <c:x val="-6.6977305743738044E-3"/>
                  <c:y val="-7.62584147467677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69-407C-87FF-D512AB7B909A}"/>
                </c:ext>
              </c:extLst>
            </c:dLbl>
            <c:dLbl>
              <c:idx val="5"/>
              <c:layout>
                <c:manualLayout>
                  <c:x val="-3.1048164905878566E-3"/>
                  <c:y val="4.283166861086808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69-407C-87FF-D512AB7B909A}"/>
                </c:ext>
              </c:extLst>
            </c:dLbl>
            <c:dLbl>
              <c:idx val="6"/>
              <c:layout>
                <c:manualLayout>
                  <c:x val="-1.3281741520325831E-2"/>
                  <c:y val="4.269952367065227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369-407C-87FF-D512AB7B909A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369-407C-87FF-D512AB7B909A}"/>
                </c:ext>
              </c:extLst>
            </c:dLbl>
            <c:dLbl>
              <c:idx val="8"/>
              <c:layout>
                <c:manualLayout>
                  <c:x val="3.8741194290648477E-2"/>
                  <c:y val="-6.62881549528531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369-407C-87FF-D512AB7B9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Заработная плата и взносы на социальное страхование 24 417,6 тыс. руб.</c:v>
                </c:pt>
                <c:pt idx="1">
                  <c:v>Лекарственные средства 842,5 тыс. руб.</c:v>
                </c:pt>
                <c:pt idx="2">
                  <c:v>Продукты питания 792,1 тыс. руб.</c:v>
                </c:pt>
                <c:pt idx="3">
                  <c:v>Оплата транспортных услуг 735,1 тыс. руб.</c:v>
                </c:pt>
                <c:pt idx="4">
                  <c:v>Оплата коммунальных услуг 2 529,1 тыс. руб.</c:v>
                </c:pt>
                <c:pt idx="5">
                  <c:v>Субсидии 3 854,7 тыс. руб.</c:v>
                </c:pt>
                <c:pt idx="6">
                  <c:v>Текущие трансферты населению 1 555,1 тыс. руб.</c:v>
                </c:pt>
                <c:pt idx="7">
                  <c:v>Капитальные расходы 995,0 тыс. руб.</c:v>
                </c:pt>
                <c:pt idx="8">
                  <c:v>Прочие 3 192,9 тыс. руб.</c:v>
                </c:pt>
              </c:strCache>
            </c:strRef>
          </c:cat>
          <c:val>
            <c:numRef>
              <c:f>Лист1!$B$2:$B$10</c:f>
              <c:numCache>
                <c:formatCode>0.00%</c:formatCode>
                <c:ptCount val="9"/>
                <c:pt idx="0">
                  <c:v>0.63100000000000001</c:v>
                </c:pt>
                <c:pt idx="1">
                  <c:v>2.1999999999999999E-2</c:v>
                </c:pt>
                <c:pt idx="2" formatCode="0%">
                  <c:v>0.02</c:v>
                </c:pt>
                <c:pt idx="3">
                  <c:v>1.9E-2</c:v>
                </c:pt>
                <c:pt idx="4">
                  <c:v>6.5000000000000002E-2</c:v>
                </c:pt>
                <c:pt idx="5" formatCode="0%">
                  <c:v>0.1</c:v>
                </c:pt>
                <c:pt idx="6" formatCode="0%">
                  <c:v>0.04</c:v>
                </c:pt>
                <c:pt idx="7">
                  <c:v>2.1000000000000001E-2</c:v>
                </c:pt>
                <c:pt idx="8">
                  <c:v>8.2000000000000003E-2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FE-4D8C-BDEE-D2DC79FAE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561582230073605E-2"/>
          <c:y val="0.58102069118756927"/>
          <c:w val="0.90002866990903663"/>
          <c:h val="0.41897930881243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3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43" tIns="45971" rIns="91943" bIns="4597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14357"/>
            <a:ext cx="5487041" cy="4466988"/>
          </a:xfrm>
          <a:prstGeom prst="rect">
            <a:avLst/>
          </a:prstGeom>
        </p:spPr>
        <p:txBody>
          <a:bodyPr vert="horz" lIns="91943" tIns="45971" rIns="91943" bIns="4597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3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01.03.2022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817229" y="1124744"/>
            <a:ext cx="7772400" cy="432048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</a:t>
            </a:r>
          </a:p>
          <a:p>
            <a:pPr algn="ctr"/>
            <a:r>
              <a:rPr lang="ru-RU" sz="36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КОРЕЛИЧСКОГО РАЙОНА </a:t>
            </a:r>
          </a:p>
          <a:p>
            <a:pPr algn="ctr"/>
            <a:r>
              <a:rPr lang="ru-RU" sz="36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 2021 год</a:t>
            </a:r>
            <a:endParaRPr lang="ru-RU" sz="3600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2BD316B-5E78-4F34-B769-A90B7558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EEED3-2AAC-431C-8CED-DDE33531D47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6F2D7A3-D7FC-47D2-AF02-768B36ED2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242893"/>
              </p:ext>
            </p:extLst>
          </p:nvPr>
        </p:nvGraphicFramePr>
        <p:xfrm>
          <a:off x="179512" y="984100"/>
          <a:ext cx="8507286" cy="5368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1769009897"/>
                    </a:ext>
                  </a:extLst>
                </a:gridCol>
                <a:gridCol w="1253241">
                  <a:extLst>
                    <a:ext uri="{9D8B030D-6E8A-4147-A177-3AD203B41FA5}">
                      <a16:colId xmlns:a16="http://schemas.microsoft.com/office/drawing/2014/main" val="3769080127"/>
                    </a:ext>
                  </a:extLst>
                </a:gridCol>
                <a:gridCol w="1051015">
                  <a:extLst>
                    <a:ext uri="{9D8B030D-6E8A-4147-A177-3AD203B41FA5}">
                      <a16:colId xmlns:a16="http://schemas.microsoft.com/office/drawing/2014/main" val="701425493"/>
                    </a:ext>
                  </a:extLst>
                </a:gridCol>
                <a:gridCol w="1252993">
                  <a:extLst>
                    <a:ext uri="{9D8B030D-6E8A-4147-A177-3AD203B41FA5}">
                      <a16:colId xmlns:a16="http://schemas.microsoft.com/office/drawing/2014/main" val="1765918325"/>
                    </a:ext>
                  </a:extLst>
                </a:gridCol>
                <a:gridCol w="1195279">
                  <a:extLst>
                    <a:ext uri="{9D8B030D-6E8A-4147-A177-3AD203B41FA5}">
                      <a16:colId xmlns:a16="http://schemas.microsoft.com/office/drawing/2014/main" val="266049164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985455679"/>
                    </a:ext>
                  </a:extLst>
                </a:gridCol>
                <a:gridCol w="1018454">
                  <a:extLst>
                    <a:ext uri="{9D8B030D-6E8A-4147-A177-3AD203B41FA5}">
                      <a16:colId xmlns:a16="http://schemas.microsoft.com/office/drawing/2014/main" val="1008962905"/>
                    </a:ext>
                  </a:extLst>
                </a:gridCol>
              </a:tblGrid>
              <a:tr h="340284"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595985"/>
                  </a:ext>
                </a:extLst>
              </a:tr>
              <a:tr h="340284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2021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84219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Еремичский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71989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Жуховичский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3136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38591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98536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Малюшичский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74903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Мирский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980366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Райцевский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324698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Турецкий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32380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Циринский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49435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1328,7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1143,9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653454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37832,1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38333,4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37771,9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37576,2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960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39079,7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39662,1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39019,5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38720,1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290857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775EB07-E739-4FFB-87E4-3C9D76B7C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11781"/>
              </p:ext>
            </p:extLst>
          </p:nvPr>
        </p:nvGraphicFramePr>
        <p:xfrm>
          <a:off x="683568" y="332656"/>
          <a:ext cx="7848872" cy="42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3073398966"/>
                    </a:ext>
                  </a:extLst>
                </a:gridCol>
              </a:tblGrid>
              <a:tr h="420604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КОРЕЛИЧСКОГО РАЙОНА ЗА 2021 год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022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794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22641"/>
              </p:ext>
            </p:extLst>
          </p:nvPr>
        </p:nvGraphicFramePr>
        <p:xfrm>
          <a:off x="251520" y="680264"/>
          <a:ext cx="8476176" cy="5485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79259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31851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40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39079,7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39662,1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19768,6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19737,7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8153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19311,1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19924,4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6036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17658,8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18203,9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748502"/>
              </p:ext>
            </p:extLst>
          </p:nvPr>
        </p:nvGraphicFramePr>
        <p:xfrm>
          <a:off x="323528" y="620688"/>
          <a:ext cx="8496944" cy="6005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19311,1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19924,4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17658,8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18203,9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10325,0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10588,5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541,1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1050,4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5986,3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1720,5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391074"/>
              </p:ext>
            </p:extLst>
          </p:nvPr>
        </p:nvGraphicFramePr>
        <p:xfrm>
          <a:off x="374846" y="765175"/>
          <a:ext cx="8229599" cy="5544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143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3796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102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39019,5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38720,1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28157,4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28032,2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11213,8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11194,5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4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13294,4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13231,8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1589,3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4639,4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593,2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1340,5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5C206C06-B216-4DF4-8C48-02021CA67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6891136"/>
              </p:ext>
            </p:extLst>
          </p:nvPr>
        </p:nvGraphicFramePr>
        <p:xfrm>
          <a:off x="-252536" y="296652"/>
          <a:ext cx="8712968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56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933671"/>
              </p:ext>
            </p:extLst>
          </p:nvPr>
        </p:nvGraphicFramePr>
        <p:xfrm>
          <a:off x="457200" y="764704"/>
          <a:ext cx="8363272" cy="591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"Аграрный бизнес"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"Управление государственными финансами и регулирование финансового рынка" на 2020 год и на период до 2025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по преодолению последствий катастрофы на Чернобыльской АЭС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"Социальная защита"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1145,3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8280,9</a:t>
                      </a:r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"Здоровье народа и демографическая безопасность"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11242,3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11223,0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"Охрана окружающей среды и устойчивое использование природных ресурсов"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"Беларусь гостеприимная"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"Образование и молодежная политика"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16631,4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13568,1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"Культура Беларуси"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1717,5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"Физическая культура и спорт"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"Комфортное жилье и благоприятная среда"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4636,9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7664069"/>
              </p:ext>
            </p:extLst>
          </p:nvPr>
        </p:nvGraphicFramePr>
        <p:xfrm>
          <a:off x="323528" y="1179767"/>
          <a:ext cx="8497715" cy="466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5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"Строительство жилья"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264771"/>
                  </a:ext>
                </a:extLst>
              </a:tr>
              <a:tr h="581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"Земельно-имущественные отношения, геодезическая и картографическая деятельность"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"Массовая информация и книгоиздание"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«Увековечивание памяти о погибших при защите Отечества»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0187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«Транспортный комплекс"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487346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34875,0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34679,5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4335</TotalTime>
  <Words>772</Words>
  <Application>Microsoft Office PowerPoint</Application>
  <PresentationFormat>Экран (4:3)</PresentationFormat>
  <Paragraphs>385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Times New Roman Cyr</vt:lpstr>
      <vt:lpstr>Тема Office</vt:lpstr>
      <vt:lpstr>ПОКАЗАТЕЛИ ИСПОЛНЕНИЯ БЮДЖЕТА КОРЕЛИЧСКОГО РАЙОНА ЗА 2019 год</vt:lpstr>
      <vt:lpstr>Презентация PowerPoint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Презентация PowerPoint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228</cp:revision>
  <cp:lastPrinted>2022-02-28T07:54:52Z</cp:lastPrinted>
  <dcterms:created xsi:type="dcterms:W3CDTF">2016-02-17T06:42:43Z</dcterms:created>
  <dcterms:modified xsi:type="dcterms:W3CDTF">2022-03-01T05:52:45Z</dcterms:modified>
</cp:coreProperties>
</file>