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4" r:id="rId4"/>
    <p:sldId id="265" r:id="rId5"/>
    <p:sldId id="258" r:id="rId6"/>
    <p:sldId id="268" r:id="rId7"/>
    <p:sldId id="262" r:id="rId8"/>
    <p:sldId id="263" r:id="rId9"/>
  </p:sldIdLst>
  <p:sldSz cx="9144000" cy="6858000" type="screen4x3"/>
  <p:notesSz cx="68580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9933"/>
    <a:srgbClr val="F2DCDB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033572027350496E-2"/>
          <c:y val="8.6820334139118646E-2"/>
          <c:w val="0.95918727120310776"/>
          <c:h val="0.494500451418552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Экономическая структура расходов бюджета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C369-407C-87FF-D512AB7B909A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C369-407C-87FF-D512AB7B909A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C369-407C-87FF-D512AB7B909A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C369-407C-87FF-D512AB7B909A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C369-407C-87FF-D512AB7B909A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C369-407C-87FF-D512AB7B909A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D-C369-407C-87FF-D512AB7B909A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F-C369-407C-87FF-D512AB7B909A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3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3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11-C369-407C-87FF-D512AB7B909A}"/>
              </c:ext>
            </c:extLst>
          </c:dPt>
          <c:dLbls>
            <c:dLbl>
              <c:idx val="0"/>
              <c:layout>
                <c:manualLayout>
                  <c:x val="8.7063705067215048E-3"/>
                  <c:y val="-9.539710313988532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69-407C-87FF-D512AB7B909A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69-407C-87FF-D512AB7B909A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69-407C-87FF-D512AB7B909A}"/>
                </c:ext>
              </c:extLst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369-407C-87FF-D512AB7B909A}"/>
                </c:ext>
              </c:extLst>
            </c:dLbl>
            <c:dLbl>
              <c:idx val="4"/>
              <c:layout>
                <c:manualLayout>
                  <c:x val="-6.6977305743738044E-3"/>
                  <c:y val="-7.625841474676772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69-407C-87FF-D512AB7B909A}"/>
                </c:ext>
              </c:extLst>
            </c:dLbl>
            <c:dLbl>
              <c:idx val="5"/>
              <c:layout>
                <c:manualLayout>
                  <c:x val="-3.1048164905878566E-3"/>
                  <c:y val="4.283166861086808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369-407C-87FF-D512AB7B909A}"/>
                </c:ext>
              </c:extLst>
            </c:dLbl>
            <c:dLbl>
              <c:idx val="6"/>
              <c:layout>
                <c:manualLayout>
                  <c:x val="-1.3281741520325831E-2"/>
                  <c:y val="4.269952367065227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369-407C-87FF-D512AB7B909A}"/>
                </c:ext>
              </c:extLst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369-407C-87FF-D512AB7B909A}"/>
                </c:ext>
              </c:extLst>
            </c:dLbl>
            <c:dLbl>
              <c:idx val="8"/>
              <c:layout>
                <c:manualLayout>
                  <c:x val="3.8741194290648477E-2"/>
                  <c:y val="-6.628815495285311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C369-407C-87FF-D512AB7B90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Заработная плата и взносы на социальное страхование 19591,8 тыс. руб.</c:v>
                </c:pt>
                <c:pt idx="1">
                  <c:v>Лекарственные средства 592,8 тыс. руб.</c:v>
                </c:pt>
                <c:pt idx="2">
                  <c:v>Продукты питания 645,7 тыс. руб.</c:v>
                </c:pt>
                <c:pt idx="3">
                  <c:v>Оплата транспортных услуг 599,4 тыс. руб.</c:v>
                </c:pt>
                <c:pt idx="4">
                  <c:v>Оплата коммунальных услуг  1672,5 тыс. руб.</c:v>
                </c:pt>
                <c:pt idx="5">
                  <c:v>Субсидии 3112,2 тыс. руб.</c:v>
                </c:pt>
                <c:pt idx="6">
                  <c:v>Текущие трансферты населению 1207,6 тыс. руб.</c:v>
                </c:pt>
                <c:pt idx="7">
                  <c:v>Капитальные расходы 170,1 тыс. руб.</c:v>
                </c:pt>
                <c:pt idx="8">
                  <c:v>Прочие 2451,8 тыс. руб.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0.65200000000000002</c:v>
                </c:pt>
                <c:pt idx="1">
                  <c:v>0.02</c:v>
                </c:pt>
                <c:pt idx="2">
                  <c:v>2.1000000000000001E-2</c:v>
                </c:pt>
                <c:pt idx="3">
                  <c:v>0.02</c:v>
                </c:pt>
                <c:pt idx="4">
                  <c:v>5.6000000000000001E-2</c:v>
                </c:pt>
                <c:pt idx="5">
                  <c:v>0.104</c:v>
                </c:pt>
                <c:pt idx="6">
                  <c:v>0.04</c:v>
                </c:pt>
                <c:pt idx="7">
                  <c:v>5.0000000000000001E-3</c:v>
                </c:pt>
                <c:pt idx="8">
                  <c:v>8.2000000000000003E-2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FE-4D8C-BDEE-D2DC79FAE2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4561582230073605E-2"/>
          <c:y val="0.58102069118756927"/>
          <c:w val="0.90002866990903663"/>
          <c:h val="0.41897930881243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3" y="1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43" tIns="45971" rIns="91943" bIns="45971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1" y="4714357"/>
            <a:ext cx="5487041" cy="4466988"/>
          </a:xfrm>
          <a:prstGeom prst="rect">
            <a:avLst/>
          </a:prstGeom>
        </p:spPr>
        <p:txBody>
          <a:bodyPr vert="horz" lIns="91943" tIns="45971" rIns="91943" bIns="4597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3" y="9428712"/>
            <a:ext cx="2972547" cy="496333"/>
          </a:xfrm>
          <a:prstGeom prst="rect">
            <a:avLst/>
          </a:prstGeom>
        </p:spPr>
        <p:txBody>
          <a:bodyPr vert="horz" lIns="91943" tIns="45971" rIns="91943" bIns="4597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28.10.2022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124744"/>
            <a:ext cx="7772400" cy="4320480"/>
          </a:xfrm>
          <a:prstGeom prst="roundRect">
            <a:avLst/>
          </a:prstGeom>
          <a:pattFill prst="pct40">
            <a:fgClr>
              <a:schemeClr val="accent1"/>
            </a:fgClr>
            <a:bgClr>
              <a:schemeClr val="bg1"/>
            </a:bgClr>
          </a:pattFill>
          <a:effectLst>
            <a:glow rad="127000">
              <a:schemeClr val="tx2">
                <a:lumMod val="40000"/>
                <a:lumOff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</a:t>
            </a:r>
          </a:p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КОРЕЛИЧСКОГО РАЙОНА </a:t>
            </a:r>
          </a:p>
          <a:p>
            <a:pPr algn="ctr"/>
            <a:r>
              <a:rPr lang="ru-RU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 9 месяцев 2022 года</a:t>
            </a:r>
            <a:endParaRPr lang="ru-RU" sz="36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2BD316B-5E78-4F34-B769-A90B7558F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DEEED3-2AAC-431C-8CED-DDE33531D47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6F2D7A3-D7FC-47D2-AF02-768B36ED24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417268"/>
              </p:ext>
            </p:extLst>
          </p:nvPr>
        </p:nvGraphicFramePr>
        <p:xfrm>
          <a:off x="179512" y="984100"/>
          <a:ext cx="8507286" cy="5368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176900989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76908012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0142549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76591832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66049164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985455679"/>
                    </a:ext>
                  </a:extLst>
                </a:gridCol>
                <a:gridCol w="1162470">
                  <a:extLst>
                    <a:ext uri="{9D8B030D-6E8A-4147-A177-3AD203B41FA5}">
                      <a16:colId xmlns:a16="http://schemas.microsoft.com/office/drawing/2014/main" val="1008962905"/>
                    </a:ext>
                  </a:extLst>
                </a:gridCol>
              </a:tblGrid>
              <a:tr h="340284">
                <a:tc rowSpan="2"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бюджета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595985"/>
                  </a:ext>
                </a:extLst>
              </a:tr>
              <a:tr h="563916">
                <a:tc v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9 месяцев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на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9 месяцев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годовым назначениям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81484219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Еремичский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171989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Жуховичский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3136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Красненский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538591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Лукский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598536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Малюшичский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7749030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Мирский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980366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Райцевский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2324698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Турецкий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9323801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Циринский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494359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871,9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901,3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7653454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 бюджет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40183,5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28848,4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41520,1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29142,6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496087"/>
                  </a:ext>
                </a:extLst>
              </a:tr>
              <a:tr h="340284"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41457,0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29720,3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42186,0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30043,9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0290857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775EB07-E739-4FFB-87E4-3C9D76B7C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968202"/>
              </p:ext>
            </p:extLst>
          </p:nvPr>
        </p:nvGraphicFramePr>
        <p:xfrm>
          <a:off x="683568" y="332656"/>
          <a:ext cx="7848872" cy="420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3073398966"/>
                    </a:ext>
                  </a:extLst>
                </a:gridCol>
              </a:tblGrid>
              <a:tr h="420604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БЮДЖЕТА КОРЕЛИЧСКОГО РАЙОНА ЗА 2022 год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8022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794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21903"/>
              </p:ext>
            </p:extLst>
          </p:nvPr>
        </p:nvGraphicFramePr>
        <p:xfrm>
          <a:off x="251520" y="680264"/>
          <a:ext cx="8476176" cy="5485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1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6666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79259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31851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408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41457,0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29720,3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8750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19778,0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14050,6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81531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15669,7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60367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14403,2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518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1266,5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9004221"/>
              </p:ext>
            </p:extLst>
          </p:nvPr>
        </p:nvGraphicFramePr>
        <p:xfrm>
          <a:off x="323528" y="620688"/>
          <a:ext cx="8496944" cy="5988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21679,0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15669,7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19935,9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14403,2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11446,5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8738,2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1148,5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6819,3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4668,1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1266,5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14897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629690"/>
              </p:ext>
            </p:extLst>
          </p:nvPr>
        </p:nvGraphicFramePr>
        <p:xfrm>
          <a:off x="374846" y="765175"/>
          <a:ext cx="8229599" cy="55441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281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3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143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3796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10250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5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42186,0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30043,9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3696,7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47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30532,7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21486,9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11076,6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8006,3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74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426,8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1316,6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14844,9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10497,4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2006,0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1378,6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868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4374,6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535,1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60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1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5C206C06-B216-4DF4-8C48-02021CA671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4493819"/>
              </p:ext>
            </p:extLst>
          </p:nvPr>
        </p:nvGraphicFramePr>
        <p:xfrm>
          <a:off x="-252536" y="296652"/>
          <a:ext cx="8712968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456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10376"/>
              </p:ext>
            </p:extLst>
          </p:nvPr>
        </p:nvGraphicFramePr>
        <p:xfrm>
          <a:off x="457200" y="764704"/>
          <a:ext cx="8363272" cy="6033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chemeClr val="accent2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"Аграрный бизнес"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423,5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872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"Управление государственными финансами и регулирование финансового рынка" на 2020 год и на период до 2025 года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599215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по преодолению последствий катастрофы на Чернобыльской АЭС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"Социальная защита"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1028,6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"Здоровье народа и демографическая безопасность"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11127,2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"Охрана окружающей среды и устойчивое использование природных ресурсов"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"Беларусь гостеприимная"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"Образование и молодежная политика"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15152,1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10757,7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"Культура Беларуси"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1329,9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"Физическая культура и спорт"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406,8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"Комфортное жилье и благоприятная среда"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4312,1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3522,6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642920"/>
              </p:ext>
            </p:extLst>
          </p:nvPr>
        </p:nvGraphicFramePr>
        <p:xfrm>
          <a:off x="323528" y="1179767"/>
          <a:ext cx="8497715" cy="466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8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549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7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5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90">
                      <a:fgClr>
                        <a:schemeClr val="accent2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29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 Cyr" panose="02020603050405020304" pitchFamily="18" charset="0"/>
                        </a:rPr>
                        <a:t>Государственная программа "Строительство жилья"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264771"/>
                  </a:ext>
                </a:extLst>
              </a:tr>
              <a:tr h="581167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"Земельно-имущественные отношения, геодезическая и картографическая деятельность"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501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"Массовая информация и книгоиздание" на 2021-2025 годы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«Увековечивание памяти о погибших при защите Отечества»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801872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программа «Транспортный комплекс" на 2021-2025 годы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487346"/>
                  </a:ext>
                </a:extLst>
              </a:tr>
              <a:tr h="5107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36795,1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26469,9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4743</TotalTime>
  <Words>764</Words>
  <Application>Microsoft Office PowerPoint</Application>
  <PresentationFormat>Экран (4:3)</PresentationFormat>
  <Paragraphs>385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Презентация PowerPoint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258</cp:revision>
  <cp:lastPrinted>2022-02-28T07:54:52Z</cp:lastPrinted>
  <dcterms:created xsi:type="dcterms:W3CDTF">2016-02-17T06:42:43Z</dcterms:created>
  <dcterms:modified xsi:type="dcterms:W3CDTF">2022-10-28T08:45:10Z</dcterms:modified>
</cp:coreProperties>
</file>