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5" r:id="rId4"/>
    <p:sldId id="258" r:id="rId5"/>
    <p:sldId id="262" r:id="rId6"/>
    <p:sldId id="263" r:id="rId7"/>
  </p:sldIdLst>
  <p:sldSz cx="9144000" cy="6858000" type="screen4x3"/>
  <p:notesSz cx="6784975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76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2497" y="1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2CF8C-6B4E-46AC-975D-047EE6DDFE66}" type="datetimeFigureOut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49825" cy="3713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182" y="4704555"/>
            <a:ext cx="5428614" cy="4457701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2497" y="9409109"/>
            <a:ext cx="2940895" cy="495301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6DAEF97-DE16-4B67-8F85-C0DAC9F306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823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294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431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DAEF97-DE16-4B67-8F85-C0DAC9F3066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4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8324E-446B-4E95-AC77-E856FAB29E85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1942-2D23-432B-BF69-1312AEC144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3327E-3FEC-4F33-A441-789A24F250F2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91C5-1CB9-4513-BAD6-001637070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02FF8-D510-443C-ABA5-14330F265A86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2C1A-C5A5-4540-AC66-A5B4939ED5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4A9E-A3D4-48C6-AD08-057C2F9AA3DE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93EFC-1ABD-4E75-B7BA-9FEBCBEC2A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5F4AB-8618-4570-ABE8-54E90807A28F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B08E4-368C-46AD-AB6E-C5C52420F4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F7EF9-8F7D-4F4F-9D92-BF5B5719BAD3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0FB9-4356-476A-81F7-57EC4D76DE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7D63-6AC9-4989-BE4F-ADCD08C0D210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5AA6-A2A9-43D2-9233-4B12C3A306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A08A-8B1E-4878-9AA0-2E147986C7B2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B2C60-5755-44B7-AE14-CCEB7BCC8E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031D8-49DC-4793-AE4B-9F405CD1A151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EED3-2AAC-431C-8CED-DDE33531D4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25280-93C7-4EB1-83E4-B9B95BE22FC4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4EFC-8B00-414E-A379-AE29AEF93C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A1D1-9EC6-4C7B-A734-58BE880F72D9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A2C73-7338-4CD5-AADB-D18894413C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85DF1E-7B6E-4965-A66A-A1FEF07F8BDF}" type="datetime1">
              <a:rPr lang="ru-RU"/>
              <a:pPr>
                <a:defRPr/>
              </a:pPr>
              <a:t>21.10.2020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7A928-9871-434A-8D5E-83BA6FD335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46038" cy="47625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7631113" cy="3095625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ПОКАЗАТЕЛИ ИСПОЛНЕНИЯ БЮДЖЕТА КОРЕЛИЧСКОГО РАЙОНА ЗА 2019 год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A5E849BB-CDCC-4A9C-8368-2D3921255E92}"/>
              </a:ext>
            </a:extLst>
          </p:cNvPr>
          <p:cNvSpPr/>
          <p:nvPr/>
        </p:nvSpPr>
        <p:spPr>
          <a:xfrm>
            <a:off x="685800" y="1340768"/>
            <a:ext cx="777240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ПОКАЗАТЕЛИ ИСПОЛНЕНИЯ БЮДЖЕТА КОРЕЛИЧСКОГО РАЙОНА за</a:t>
            </a:r>
            <a:r>
              <a:rPr lang="en-US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 месяцев 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7382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098869"/>
              </p:ext>
            </p:extLst>
          </p:nvPr>
        </p:nvGraphicFramePr>
        <p:xfrm>
          <a:off x="323850" y="680264"/>
          <a:ext cx="8403846" cy="49809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80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345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169196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23046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170190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35016,1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25362,4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76631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18141,9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13069,2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7140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 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12293,2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9628"/>
                  </a:ext>
                </a:extLst>
              </a:tr>
              <a:tr h="528683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15022,6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10860,5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73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1851,6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640638" cy="20203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КОРЕЛИЧСКОГО РАЙОНА   тыс. руб.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179117"/>
              </p:ext>
            </p:extLst>
          </p:nvPr>
        </p:nvGraphicFramePr>
        <p:xfrm>
          <a:off x="323528" y="620688"/>
          <a:ext cx="8496944" cy="5992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2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9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7428">
                  <a:extLst>
                    <a:ext uri="{9D8B030D-6E8A-4147-A177-3AD203B41FA5}">
                      <a16:colId xmlns:a16="http://schemas.microsoft.com/office/drawing/2014/main" val="3986117899"/>
                    </a:ext>
                  </a:extLst>
                </a:gridCol>
                <a:gridCol w="1028895">
                  <a:extLst>
                    <a:ext uri="{9D8B030D-6E8A-4147-A177-3AD203B41FA5}">
                      <a16:colId xmlns:a16="http://schemas.microsoft.com/office/drawing/2014/main" val="21501828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46803061"/>
                    </a:ext>
                  </a:extLst>
                </a:gridCol>
              </a:tblGrid>
              <a:tr h="7889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СОБСТВЕННЫХ ДОХОДОВ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01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СОБСТВЕННЫЕ ДОХОДЫ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16874,2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12293,2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208832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15022,6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10860,5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82343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5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3583689"/>
                  </a:ext>
                </a:extLst>
              </a:tr>
              <a:tr h="304776">
                <a:tc>
                  <a:txBody>
                    <a:bodyPr/>
                    <a:lstStyle/>
                    <a:p>
                      <a:r>
                        <a:rPr lang="ru-RU" sz="1400" b="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подоходный налог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8218,7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6509,5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79,2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5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165529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прибыль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592,1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-6,5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1384387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собственность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1063,8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706,4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66,4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237726"/>
                  </a:ext>
                </a:extLst>
              </a:tr>
              <a:tr h="2689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добавленную стоимость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2325,1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1709,4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1851,6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1432,7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338956"/>
                  </a:ext>
                </a:extLst>
              </a:tr>
              <a:tr h="4439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дивиденды по акциям и доходы от других форм участия в капитале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249,1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179,0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71,9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887"/>
                  </a:ext>
                </a:extLst>
              </a:tr>
              <a:tr h="2660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906228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сдачи в аренду иного имущества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5563136"/>
                  </a:ext>
                </a:extLst>
              </a:tr>
              <a:tr h="254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компенсация расходов государства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777,3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546,6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0718816"/>
                  </a:ext>
                </a:extLst>
              </a:tr>
              <a:tr h="4636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реализации имущества, имущественных прав на объекты интеллектуальной собственности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90,8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1672678"/>
                  </a:ext>
                </a:extLst>
              </a:tr>
              <a:tr h="7112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доходы от продажи земельных участков в частную собственность гражданам, негосударственным юридическим лицам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11,4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39,5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449661"/>
                  </a:ext>
                </a:extLst>
              </a:tr>
              <a:tr h="25001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136,3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124,1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4718" marR="4718" marT="4718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052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РАСХОДОВ БЮДЖЕТА КОРЕЛИЧСКОГО РАЙОНА  тыс. руб.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285130"/>
              </p:ext>
            </p:extLst>
          </p:nvPr>
        </p:nvGraphicFramePr>
        <p:xfrm>
          <a:off x="457200" y="765174"/>
          <a:ext cx="8147248" cy="56880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94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1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3592">
                  <a:extLst>
                    <a:ext uri="{9D8B030D-6E8A-4147-A177-3AD203B41FA5}">
                      <a16:colId xmlns:a16="http://schemas.microsoft.com/office/drawing/2014/main" val="4237974449"/>
                    </a:ext>
                  </a:extLst>
                </a:gridCol>
                <a:gridCol w="1225694">
                  <a:extLst>
                    <a:ext uri="{9D8B030D-6E8A-4147-A177-3AD203B41FA5}">
                      <a16:colId xmlns:a16="http://schemas.microsoft.com/office/drawing/2014/main" val="2341095070"/>
                    </a:ext>
                  </a:extLst>
                </a:gridCol>
              </a:tblGrid>
              <a:tr h="8779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НАПРАВЛЕНО СРЕДСТВ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2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 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34472,7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24549,5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86857"/>
                  </a:ext>
                </a:extLst>
              </a:tr>
              <a:tr h="523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Государственные органы общего назначения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2959,0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2139,1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30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сфера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25334,3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18024,2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8907,8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6991,6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9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181,8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1733,6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1058,5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12899,0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8772,5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1479,7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1019,8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Жилищно-коммунальные услуги и жилищное строительство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3808,4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29467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хозяйство 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650,2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411,2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108,3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Топливо и энергетика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465,9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280,0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24,5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88,6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51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долга Республики Беларусь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25,2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77,8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06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расходы</a:t>
                      </a:r>
                      <a:endParaRPr lang="ru-RU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1046,9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593,1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6974" marR="6974" marT="697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 flipV="1">
            <a:off x="8101013" y="6453188"/>
            <a:ext cx="574675" cy="190500"/>
          </a:xfrm>
        </p:spPr>
        <p:txBody>
          <a:bodyPr/>
          <a:lstStyle/>
          <a:p>
            <a:pPr>
              <a:defRPr/>
            </a:pPr>
            <a:r>
              <a:rPr lang="en-US" dirty="0"/>
              <a:t>6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9439"/>
            <a:ext cx="8507413" cy="6334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ФИНАНСИРОВАНИЕ ПРОГРАММНЫХ РАСХОДОВ БЮДЖЕТА КОРЕЛИЧСКОГО РАЙОНА                      	                                                                                                                                                  тыс. руб.            </a:t>
            </a:r>
            <a:endParaRPr lang="ru-RU" sz="1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4622377"/>
              </p:ext>
            </p:extLst>
          </p:nvPr>
        </p:nvGraphicFramePr>
        <p:xfrm>
          <a:off x="467544" y="764704"/>
          <a:ext cx="8353698" cy="59038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651,4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</a:t>
                      </a:r>
                      <a:r>
                        <a:rPr lang="ru-RU" sz="13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программа по преодолению последствий катастрофы на Чернобыльской АЭС на 2011-2015 годы и на период до 2020 года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962,7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8835,7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4427,3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3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"Беларусь гостеприимная"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"Образование и молодежная политика"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13054,4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6648,9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"Культура Беларуси"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1668,3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748,6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физической культуры и спорта в Республике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332,3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"Комфортное жилье и благоприятная среда" на 2016-2020 годы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3228,1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1723,9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53,4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95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«Строительство жилья» на 2016-2020 годы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716488"/>
              </p:ext>
            </p:extLst>
          </p:nvPr>
        </p:nvGraphicFramePr>
        <p:xfrm>
          <a:off x="467544" y="1179766"/>
          <a:ext cx="8353698" cy="26092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558903382"/>
                    </a:ext>
                  </a:extLst>
                </a:gridCol>
                <a:gridCol w="864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0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ГОСУДАРСТВЕННОЙ ПРОГРАММЫ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УТОЧНЕННЫЙ ГОДОВОЙ ПЛАН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ИСПОЛНЕНО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ВЫПОЛНЕНИЯ УТОЧНЕННОГО ПЛАНА</a:t>
                      </a: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ОБЩЕИ ОБЪЕМЕ РАСХОДОВ</a:t>
                      </a:r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718" marR="4718" marT="471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8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программа развития транспортного комплекса Республики Беларусь на 2016-2020 годы</a:t>
                      </a:r>
                      <a:endParaRPr kumimoji="0" lang="ru-RU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151,1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68,7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08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на 2015-2020 годы по увековечиванию погибших при защите Отечества и сохранению памяти о жертвах войн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по госпрограммам: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28976,2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14456,8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795" marR="5795" marT="579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1395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4627</TotalTime>
  <Words>620</Words>
  <Application>Microsoft Office PowerPoint</Application>
  <PresentationFormat>Экран (4:3)</PresentationFormat>
  <Paragraphs>264</Paragraphs>
  <Slides>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ПОКАЗАТЕЛИ ИСПОЛНЕНИЯ БЮДЖЕТА КОРЕЛИЧСКОГО РАЙОНА ЗА 2019 год</vt:lpstr>
      <vt:lpstr>СТРУКТУРА ДОХОДОВ БЮДЖЕТА КОРЕЛИЧСКОГО РАЙОНА   тыс. руб.</vt:lpstr>
      <vt:lpstr>СТРУКТУРА СОБСТВЕННЫХ ДОХОДОВ БЮДЖЕТА КОРЕЛИЧСКОГО РАЙОНА   тыс. руб.</vt:lpstr>
      <vt:lpstr>СТРУКТУРА РАСХОДОВ БЮДЖЕТА КОРЕЛИЧСКОГО РАЙОНА  тыс. руб.                     </vt:lpstr>
      <vt:lpstr>ФИНАНСИРОВАНИЕ ПРОГРАММНЫХ РАСХОДОВ БЮДЖЕТА КОРЕЛИЧСКОГО РАЙОНА                                                                                                                                                                         тыс. руб.          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бюджета Гродненского района за 2015 год</dc:title>
  <dc:creator>Кучинская Ирина</dc:creator>
  <cp:lastModifiedBy>Бенецкая Снежана Ивановна</cp:lastModifiedBy>
  <cp:revision>225</cp:revision>
  <cp:lastPrinted>2020-07-24T13:58:54Z</cp:lastPrinted>
  <dcterms:created xsi:type="dcterms:W3CDTF">2016-02-17T06:42:43Z</dcterms:created>
  <dcterms:modified xsi:type="dcterms:W3CDTF">2020-10-21T12:57:29Z</dcterms:modified>
</cp:coreProperties>
</file>