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8"/>
  </p:notesMasterIdLst>
  <p:sldIdLst>
    <p:sldId id="256" r:id="rId2"/>
    <p:sldId id="264" r:id="rId3"/>
    <p:sldId id="265" r:id="rId4"/>
    <p:sldId id="258" r:id="rId5"/>
    <p:sldId id="262" r:id="rId6"/>
    <p:sldId id="263" r:id="rId7"/>
  </p:sldIdLst>
  <p:sldSz cx="9144000" cy="6858000" type="screen4x3"/>
  <p:notesSz cx="6784975" cy="9906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9B9B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1" autoAdjust="0"/>
    <p:restoredTop sz="94676" autoAdjust="0"/>
  </p:normalViewPr>
  <p:slideViewPr>
    <p:cSldViewPr>
      <p:cViewPr varScale="1">
        <p:scale>
          <a:sx n="108" d="100"/>
          <a:sy n="108" d="100"/>
        </p:scale>
        <p:origin x="1302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0895" cy="495301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2497" y="1"/>
            <a:ext cx="2940895" cy="495301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DF02CF8C-6B4E-46AC-975D-047EE6DDFE66}" type="datetimeFigureOut">
              <a:rPr lang="ru-RU"/>
              <a:pPr>
                <a:defRPr/>
              </a:pPr>
              <a:t>22.07.2021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49825" cy="3713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8182" y="4704555"/>
            <a:ext cx="5428614" cy="4457701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09109"/>
            <a:ext cx="2940895" cy="495301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2497" y="9409109"/>
            <a:ext cx="2940895" cy="495301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6DAEF97-DE16-4B67-8F85-C0DAC9F3066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48230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DAEF97-DE16-4B67-8F85-C0DAC9F30660}" type="slidenum">
              <a:rPr lang="ru-RU" smtClean="0"/>
              <a:pPr>
                <a:defRPr/>
              </a:pPr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62941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6DAEF97-DE16-4B67-8F85-C0DAC9F30660}" type="slidenum">
              <a:rPr lang="ru-RU" smtClean="0"/>
              <a:pPr>
                <a:defRPr/>
              </a:pPr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224317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6DAEF97-DE16-4B67-8F85-C0DAC9F30660}" type="slidenum">
              <a:rPr lang="ru-RU" smtClean="0"/>
              <a:pPr>
                <a:defRPr/>
              </a:pPr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41346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8324E-446B-4E95-AC77-E856FAB29E85}" type="datetime1">
              <a:rPr lang="ru-RU"/>
              <a:pPr>
                <a:defRPr/>
              </a:pPr>
              <a:t>22.07.2021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7C1942-2D23-432B-BF69-1312AEC1443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13327E-3FEC-4F33-A441-789A24F250F2}" type="datetime1">
              <a:rPr lang="ru-RU"/>
              <a:pPr>
                <a:defRPr/>
              </a:pPr>
              <a:t>22.07.2021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B191C5-1CB9-4513-BAD6-0016370704C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D02FF8-D510-443C-ABA5-14330F265A86}" type="datetime1">
              <a:rPr lang="ru-RU"/>
              <a:pPr>
                <a:defRPr/>
              </a:pPr>
              <a:t>22.07.2021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2E2C1A-C5A5-4540-AC66-A5B4939ED50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014A9E-A3D4-48C6-AD08-057C2F9AA3DE}" type="datetime1">
              <a:rPr lang="ru-RU"/>
              <a:pPr>
                <a:defRPr/>
              </a:pPr>
              <a:t>22.07.2021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E93EFC-1ABD-4E75-B7BA-9FEBCBEC2A4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B5F4AB-8618-4570-ABE8-54E90807A28F}" type="datetime1">
              <a:rPr lang="ru-RU"/>
              <a:pPr>
                <a:defRPr/>
              </a:pPr>
              <a:t>22.07.2021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DB08E4-368C-46AD-AB6E-C5C52420F4D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4F7EF9-8F7D-4F4F-9D92-BF5B5719BAD3}" type="datetime1">
              <a:rPr lang="ru-RU"/>
              <a:pPr>
                <a:defRPr/>
              </a:pPr>
              <a:t>22.07.2021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960FB9-4356-476A-81F7-57EC4D76DEC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EB7D63-6AC9-4989-BE4F-ADCD08C0D210}" type="datetime1">
              <a:rPr lang="ru-RU"/>
              <a:pPr>
                <a:defRPr/>
              </a:pPr>
              <a:t>22.07.2021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405AA6-A2A9-43D2-9233-4B12C3A3065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70A08A-8B1E-4878-9AA0-2E147986C7B2}" type="datetime1">
              <a:rPr lang="ru-RU"/>
              <a:pPr>
                <a:defRPr/>
              </a:pPr>
              <a:t>22.07.2021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DB2C60-5755-44B7-AE14-CCEB7BCC8EB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7031D8-49DC-4793-AE4B-9F405CD1A151}" type="datetime1">
              <a:rPr lang="ru-RU"/>
              <a:pPr>
                <a:defRPr/>
              </a:pPr>
              <a:t>22.07.2021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DEEED3-2AAC-431C-8CED-DDE33531D47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825280-93C7-4EB1-83E4-B9B95BE22FC4}" type="datetime1">
              <a:rPr lang="ru-RU"/>
              <a:pPr>
                <a:defRPr/>
              </a:pPr>
              <a:t>22.07.2021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AF4EFC-8B00-414E-A379-AE29AEF93CB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1DA1D1-9EC6-4C7B-A734-58BE880F72D9}" type="datetime1">
              <a:rPr lang="ru-RU"/>
              <a:pPr>
                <a:defRPr/>
              </a:pPr>
              <a:t>22.07.2021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EA2C73-7338-4CD5-AADB-D18894413C4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B85DF1E-7B6E-4965-A66A-A1FEF07F8BDF}" type="datetime1">
              <a:rPr lang="ru-RU"/>
              <a:pPr>
                <a:defRPr/>
              </a:pPr>
              <a:t>22.07.2021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777A928-9871-434A-8D5E-83BA6FD3353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46038" cy="47625"/>
          </a:xfrm>
        </p:spPr>
        <p:txBody>
          <a:bodyPr rtlCol="0">
            <a:normAutofit fontScale="25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sp>
        <p:nvSpPr>
          <p:cNvPr id="14338" name="Заголовок 1"/>
          <p:cNvSpPr>
            <a:spLocks noGrp="1"/>
          </p:cNvSpPr>
          <p:nvPr>
            <p:ph type="ctrTitle"/>
          </p:nvPr>
        </p:nvSpPr>
        <p:spPr>
          <a:xfrm>
            <a:off x="685800" y="1341438"/>
            <a:ext cx="7631113" cy="3095625"/>
          </a:xfrm>
        </p:spPr>
        <p:txBody>
          <a:bodyPr/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ПОКАЗАТЕЛИ ИСПОЛНЕНИЯ БЮДЖЕТА КОРЕЛИЧСКОГО РАЙОНА ЗА 2019 год</a:t>
            </a:r>
          </a:p>
        </p:txBody>
      </p:sp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A5E849BB-CDCC-4A9C-8368-2D3921255E92}"/>
              </a:ext>
            </a:extLst>
          </p:cNvPr>
          <p:cNvSpPr/>
          <p:nvPr/>
        </p:nvSpPr>
        <p:spPr>
          <a:xfrm>
            <a:off x="685800" y="1340768"/>
            <a:ext cx="7772400" cy="324036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ПОКАЗАТЕЛИ ИСПОЛНЕНИЯ БЮДЖЕТА КОРЕЛИЧСКОГО РАЙОНА за</a:t>
            </a:r>
            <a:r>
              <a:rPr lang="en-US" sz="3200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3200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первое полугодие 2021 года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07382"/>
            <a:ext cx="8640638" cy="202034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СТРУКТУРА ДОХОДОВ БЮДЖЕТА КОРЕЛИЧСКОГО РАЙОНА   тыс. руб.</a:t>
            </a: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90262552"/>
              </p:ext>
            </p:extLst>
          </p:nvPr>
        </p:nvGraphicFramePr>
        <p:xfrm>
          <a:off x="323850" y="680264"/>
          <a:ext cx="8403846" cy="498098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5809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153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15345">
                  <a:extLst>
                    <a:ext uri="{9D8B030D-6E8A-4147-A177-3AD203B41FA5}">
                      <a16:colId xmlns:a16="http://schemas.microsoft.com/office/drawing/2014/main" val="3986117899"/>
                    </a:ext>
                  </a:extLst>
                </a:gridCol>
                <a:gridCol w="1169196">
                  <a:extLst>
                    <a:ext uri="{9D8B030D-6E8A-4147-A177-3AD203B41FA5}">
                      <a16:colId xmlns:a16="http://schemas.microsoft.com/office/drawing/2014/main" val="2150182891"/>
                    </a:ext>
                  </a:extLst>
                </a:gridCol>
                <a:gridCol w="1023046">
                  <a:extLst>
                    <a:ext uri="{9D8B030D-6E8A-4147-A177-3AD203B41FA5}">
                      <a16:colId xmlns:a16="http://schemas.microsoft.com/office/drawing/2014/main" val="1046803061"/>
                    </a:ext>
                  </a:extLst>
                </a:gridCol>
              </a:tblGrid>
              <a:tr h="170190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УТОЧНЕННЫЙ ГОДОВОЙ ПЛАН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ИСПОЛНЕНО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ПРОЦЕНТ ВЫПОЛНЕНИЯ УТОЧНЕННОГО ПЛАНА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УДЕЛЬНЫЙ ВЕС В ОБЩЕМ ОБЪЕМЕ ДОХОДОВ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6631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ДОХОДОВ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36991,0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19435,2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52,5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4208832"/>
                  </a:ext>
                </a:extLst>
              </a:tr>
              <a:tr h="76631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18858,1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9814,4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52,0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50,5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82343"/>
                  </a:ext>
                </a:extLst>
              </a:tr>
              <a:tr h="71403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СОБСТВЕННЫЕ ДОХОДЫ в том числе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18132,9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9620,8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53,1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49,5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39628"/>
                  </a:ext>
                </a:extLst>
              </a:tr>
              <a:tr h="528683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Налоговые доходы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16481,5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8675,3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52,6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3734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Неналоговые доходы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1651,4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945,5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57,3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640638" cy="202034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СТРУКТУРА СОБСТВЕННЫХ ДОХОДОВ БЮДЖЕТА КОРЕЛИЧСКОГО РАЙОНА   тыс. руб.</a:t>
            </a: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32456299"/>
              </p:ext>
            </p:extLst>
          </p:nvPr>
        </p:nvGraphicFramePr>
        <p:xfrm>
          <a:off x="323528" y="620688"/>
          <a:ext cx="8496944" cy="597104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6205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299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37428">
                  <a:extLst>
                    <a:ext uri="{9D8B030D-6E8A-4147-A177-3AD203B41FA5}">
                      <a16:colId xmlns:a16="http://schemas.microsoft.com/office/drawing/2014/main" val="3986117899"/>
                    </a:ext>
                  </a:extLst>
                </a:gridCol>
                <a:gridCol w="1028895">
                  <a:extLst>
                    <a:ext uri="{9D8B030D-6E8A-4147-A177-3AD203B41FA5}">
                      <a16:colId xmlns:a16="http://schemas.microsoft.com/office/drawing/2014/main" val="2150182891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1046803061"/>
                    </a:ext>
                  </a:extLst>
                </a:gridCol>
              </a:tblGrid>
              <a:tr h="78892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УТОЧНЕННЫЙ ГОДОВОЙ ПЛАН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ИСПОЛНЕНО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ПРОЦЕНТ ВЫПОЛНЕНИЯ УТОЧНЕННОГО ПЛАНА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УДЕЛЬНЫЙ ВЕС В ОБЩЕМ ОБЪЕМЕ СОБСТВЕННЫХ ДОХОДОВ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010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СОБСТВЕННЫЕ ДОХОДЫ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18132,9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9620,8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53,1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4208832"/>
                  </a:ext>
                </a:extLst>
              </a:tr>
              <a:tr h="254839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НАЛОГОВЫЕ ДОХОДЫ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16481,5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8675,3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52,6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90,2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82343"/>
                  </a:ext>
                </a:extLst>
              </a:tr>
              <a:tr h="250014">
                <a:tc>
                  <a:txBody>
                    <a:bodyPr/>
                    <a:lstStyle/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том числе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5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5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5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5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3583689"/>
                  </a:ext>
                </a:extLst>
              </a:tr>
              <a:tr h="304776">
                <a:tc>
                  <a:txBody>
                    <a:bodyPr/>
                    <a:lstStyle/>
                    <a:p>
                      <a:r>
                        <a:rPr lang="ru-RU" sz="1400" b="0" i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подоходный налог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9688,5</a:t>
                      </a:r>
                      <a:endParaRPr lang="ru-RU" sz="15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5327,3</a:t>
                      </a:r>
                      <a:endParaRPr lang="ru-RU" sz="15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55,0</a:t>
                      </a:r>
                      <a:endParaRPr lang="ru-RU" sz="15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55,4</a:t>
                      </a:r>
                      <a:endParaRPr lang="ru-RU" sz="15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4165529"/>
                  </a:ext>
                </a:extLst>
              </a:tr>
              <a:tr h="254839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 на прибыль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100,8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105,4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104,6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1,1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1384387"/>
                  </a:ext>
                </a:extLst>
              </a:tr>
              <a:tr h="254839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налоги на собственность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1089,8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469,0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43,0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4,9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4237726"/>
                  </a:ext>
                </a:extLst>
              </a:tr>
              <a:tr h="268914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 на добавленную стоимость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2649,8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1337,1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50,5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13,9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4839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НЕНАЛОГОВЫЕ ДОХОДЫ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1651,4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945,5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57,3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9,8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5483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6338956"/>
                  </a:ext>
                </a:extLst>
              </a:tr>
              <a:tr h="44395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дивиденды по акциям и доходы от других форм участия в капитале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194,3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91,8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47,2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1,0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3745887"/>
                  </a:ext>
                </a:extLst>
              </a:tr>
              <a:tr h="26608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доходы от сдачи в аренду земельных участков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34,9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13,3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38,1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1906228"/>
                  </a:ext>
                </a:extLst>
              </a:tr>
              <a:tr h="25001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доходы от сдачи в аренду иного имущества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32,9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17,1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52,0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75563136"/>
                  </a:ext>
                </a:extLst>
              </a:tr>
              <a:tr h="22363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компенсация расходов государства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778,3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430,0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55,2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4,5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80718816"/>
                  </a:ext>
                </a:extLst>
              </a:tr>
              <a:tr h="46363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доходы от реализации имущества, имущественных прав на объекты интеллектуальной собственности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128,0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49,4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38,6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0,5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11672678"/>
                  </a:ext>
                </a:extLst>
              </a:tr>
              <a:tr h="71120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доходы от продажи земельных участков в частную собственность гражданам, негосударственным юридическим лицам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3,8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3,1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81,6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5449661"/>
                  </a:ext>
                </a:extLst>
              </a:tr>
              <a:tr h="250014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штрафы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190,0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22,4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20,6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870520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940683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537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СТРУКТУРА РАСХОДОВ БЮДЖЕТА КОРЕЛИЧСКОГО РАЙОНА  тыс. руб.                   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2828127"/>
              </p:ext>
            </p:extLst>
          </p:nvPr>
        </p:nvGraphicFramePr>
        <p:xfrm>
          <a:off x="457200" y="765174"/>
          <a:ext cx="8147248" cy="528455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2943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619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116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3592">
                  <a:extLst>
                    <a:ext uri="{9D8B030D-6E8A-4147-A177-3AD203B41FA5}">
                      <a16:colId xmlns:a16="http://schemas.microsoft.com/office/drawing/2014/main" val="4237974449"/>
                    </a:ext>
                  </a:extLst>
                </a:gridCol>
                <a:gridCol w="1225694">
                  <a:extLst>
                    <a:ext uri="{9D8B030D-6E8A-4147-A177-3AD203B41FA5}">
                      <a16:colId xmlns:a16="http://schemas.microsoft.com/office/drawing/2014/main" val="2341095070"/>
                    </a:ext>
                  </a:extLst>
                </a:gridCol>
              </a:tblGrid>
              <a:tr h="87793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УТОЧНЕННЫЙ ГОДОВОЙ ПЛАН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НАПРАВЛЕНО СРЕДСТВ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ПРОЦЕНТ ИСПОЛНЕНИЯ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УДЕЛЬНЫЙ ВЕС В ОБЩЕМ ОБЪЕМЕ РАСХОДОВ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929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РАСХОДОВ 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36991,0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19710,1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53,3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75786857"/>
                  </a:ext>
                </a:extLst>
              </a:tr>
              <a:tr h="523758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Государственные органы общего назначения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3516,1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1649,3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46,9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8,4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6776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Социальная сфера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26410,6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14506,0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54,9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73,6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9067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здравоохранение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9615,3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5736,1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59,7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29,1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7498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 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367,1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167,2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45,5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0,8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9067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культура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1821,5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849,6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46,6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4,3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1321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12991,7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7001,0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53,9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35,5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321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5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1615,0</a:t>
                      </a:r>
                      <a:endParaRPr kumimoji="0" lang="ru-RU" sz="15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752,1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46,6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3,8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1093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Жилищно-коммунальные услуги и жилищное строительство 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4059,4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2479,0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61,1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12,6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9067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Сельское хозяйство 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664,1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224,5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33,8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1,1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9067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Транспорт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163,1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74,4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45,6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0,4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59067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Топливо и энергетика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518,9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146,8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28,3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0,7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71321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Средства массовой информации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31,0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17,9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57,7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59067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Прочие расходы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1627,8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612,2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37,6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3,1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 flipV="1">
            <a:off x="8101013" y="6453188"/>
            <a:ext cx="574675" cy="190500"/>
          </a:xfrm>
        </p:spPr>
        <p:txBody>
          <a:bodyPr/>
          <a:lstStyle/>
          <a:p>
            <a:pPr>
              <a:defRPr/>
            </a:pPr>
            <a:r>
              <a:rPr lang="en-US" dirty="0"/>
              <a:t>6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9439"/>
            <a:ext cx="8507413" cy="633412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ФИНАНСИРОВАНИЕ ПРОГРАММНЫХ РАСХОДОВ БЮДЖЕТА КОРЕЛИЧСКОГО РАЙОНА                      	                                                                                                                                                  тыс. руб.            </a:t>
            </a:r>
            <a:endParaRPr lang="ru-RU" sz="1400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22112895"/>
              </p:ext>
            </p:extLst>
          </p:nvPr>
        </p:nvGraphicFramePr>
        <p:xfrm>
          <a:off x="467544" y="764705"/>
          <a:ext cx="8353698" cy="606779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3924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558903382"/>
                    </a:ext>
                  </a:extLst>
                </a:gridCol>
                <a:gridCol w="86486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7497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ГОСУДАРСТВЕННОЙ ПРОГРАММЫ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УТОЧНЕННЫЙ ГОДОВОЙ ПЛАН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ИСПОЛНЕНО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ПРОЦЕНТ ВЫПОЛНЕНИЯ УТОЧНЕННОГО ПЛАНА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УДЕЛЬНЫЙ ВЕС В ОБЩЕМ ОБЪЕМЕ РАСХОДОВ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7309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effectLst/>
                          <a:latin typeface="Times New Roman Cyr" panose="02020603050405020304" pitchFamily="18" charset="0"/>
                        </a:rPr>
                        <a:t>Государственная программа "Аграрный бизнес" на 2021-2025 годы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663,4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224,5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33,8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1,3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1549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effectLst/>
                          <a:latin typeface="Times New Roman Cyr" panose="02020603050405020304" pitchFamily="18" charset="0"/>
                        </a:rPr>
                        <a:t>Государственная программа "Управление государственными финансами и регулирование финансового рынка" на 2020 год и на период до 2025 года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1249,0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540,1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43,2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64022026"/>
                  </a:ext>
                </a:extLst>
              </a:tr>
              <a:tr h="400818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effectLst/>
                          <a:latin typeface="Times New Roman Cyr" panose="02020603050405020304" pitchFamily="18" charset="0"/>
                        </a:rPr>
                        <a:t>Государственная программа по преодолению последствий катастрофы на Чернобыльской АЭС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0,7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78320421"/>
                  </a:ext>
                </a:extLst>
              </a:tr>
              <a:tr h="400818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effectLst/>
                          <a:latin typeface="Times New Roman Cyr" panose="02020603050405020304" pitchFamily="18" charset="0"/>
                        </a:rPr>
                        <a:t>Государственная программа "Социальная защита"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1104,5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547,0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49,5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3,1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5486077"/>
                  </a:ext>
                </a:extLst>
              </a:tr>
              <a:tr h="400818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effectLst/>
                          <a:latin typeface="Times New Roman Cyr" panose="02020603050405020304" pitchFamily="18" charset="0"/>
                        </a:rPr>
                        <a:t>Государственная программа "Здоровье народа и демографическая безопасность"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9642,8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5736,1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59,5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32,2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19831124"/>
                  </a:ext>
                </a:extLst>
              </a:tr>
              <a:tr h="400818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effectLst/>
                          <a:latin typeface="Times New Roman Cyr" panose="02020603050405020304" pitchFamily="18" charset="0"/>
                        </a:rPr>
                        <a:t>Государственная программа "Охрана окружающей среды и устойчивое использование природных ресурсов"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13,5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3,4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25,2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97518935"/>
                  </a:ext>
                </a:extLst>
              </a:tr>
              <a:tr h="400818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effectLst/>
                          <a:latin typeface="Times New Roman Cyr" panose="02020603050405020304" pitchFamily="18" charset="0"/>
                        </a:rPr>
                        <a:t>Государственная программа "Беларусь гостеприимная" на 2021-2025 годы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4,0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55683385"/>
                  </a:ext>
                </a:extLst>
              </a:tr>
              <a:tr h="598339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effectLst/>
                          <a:latin typeface="Times New Roman Cyr" panose="02020603050405020304" pitchFamily="18" charset="0"/>
                        </a:rPr>
                        <a:t>Государственная программа "Образование и молодежная политика"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13340,9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7173,1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53,8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40,2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0818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effectLst/>
                          <a:latin typeface="Times New Roman Cyr" panose="02020603050405020304" pitchFamily="18" charset="0"/>
                        </a:rPr>
                        <a:t>Государственная программа "Культура Беларуси"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1842,5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857,5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46,5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4,8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0818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effectLst/>
                          <a:latin typeface="Times New Roman Cyr" panose="02020603050405020304" pitchFamily="18" charset="0"/>
                        </a:rPr>
                        <a:t>Государственная программа "Физическая культура и спорт"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367,1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167,2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45,5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0,9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98339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effectLst/>
                          <a:latin typeface="Times New Roman Cyr" panose="02020603050405020304" pitchFamily="18" charset="0"/>
                        </a:rPr>
                        <a:t>Государственная программа "Комфортное жилье и благоприятная среда" на 2021-2025 годы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4056,8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2480,5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61,1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13,9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00818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effectLst/>
                          <a:latin typeface="Times New Roman Cyr" panose="02020603050405020304" pitchFamily="18" charset="0"/>
                        </a:rPr>
                        <a:t>Государственная программа "Строительство жилья"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92,0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1,4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1,5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61600103"/>
              </p:ext>
            </p:extLst>
          </p:nvPr>
        </p:nvGraphicFramePr>
        <p:xfrm>
          <a:off x="457200" y="1193335"/>
          <a:ext cx="8424936" cy="409351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4299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167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8933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16709">
                  <a:extLst>
                    <a:ext uri="{9D8B030D-6E8A-4147-A177-3AD203B41FA5}">
                      <a16:colId xmlns:a16="http://schemas.microsoft.com/office/drawing/2014/main" val="558903382"/>
                    </a:ext>
                  </a:extLst>
                </a:gridCol>
                <a:gridCol w="87224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14994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ГОСУДАРСТВЕННОЙ ПРОГРАММЫ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УТОЧНЕННЫЙ ГОДОВОЙ ПЛАН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ИСПОЛНЕНО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ПРОЦЕНТ ВЫПОЛНЕНИЯ УТОЧНЕННОГО ПЛАНА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УДЕЛЬНЫЙ ВЕС В ОБЩЕМ ОБЪЕМЕ РАСХОДОВ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2970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Государственная программа "Земельно-имущественные отношения, геодезическая и картографическая деятельность" на 2021-2025 годы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4,2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4648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Государственная программа "Массовая информация и книгоиздание" на 2021-2025 годы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31,0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17,9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57,7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69999081"/>
                  </a:ext>
                </a:extLst>
              </a:tr>
              <a:tr h="528333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Государственная программа "Увековечение памяти о погибших при защите Отечества" на 2021-2025 годы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5,0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01738633"/>
                  </a:ext>
                </a:extLst>
              </a:tr>
              <a:tr h="603809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Государственная программа "Транспортный комплекс" на 2021-2025 годы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157,9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72,9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46,2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0,4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55101524"/>
                  </a:ext>
                </a:extLst>
              </a:tr>
              <a:tr h="603809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ВСЕГО по госпрограммам:</a:t>
                      </a:r>
                      <a:endParaRPr kumimoji="0" lang="ru-RU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endParaRPr lang="ru-RU" dirty="0"/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32575,3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17821,6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</a:p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3585804"/>
                  </a:ext>
                </a:extLst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  <a:p>
            <a:pPr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913954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4658</TotalTime>
  <Words>617</Words>
  <Application>Microsoft Office PowerPoint</Application>
  <PresentationFormat>Экран (4:3)</PresentationFormat>
  <Paragraphs>270</Paragraphs>
  <Slides>6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Calibri</vt:lpstr>
      <vt:lpstr>Times New Roman</vt:lpstr>
      <vt:lpstr>Times New Roman Cyr</vt:lpstr>
      <vt:lpstr>Тема Office</vt:lpstr>
      <vt:lpstr>ПОКАЗАТЕЛИ ИСПОЛНЕНИЯ БЮДЖЕТА КОРЕЛИЧСКОГО РАЙОНА ЗА 2019 год</vt:lpstr>
      <vt:lpstr>СТРУКТУРА ДОХОДОВ БЮДЖЕТА КОРЕЛИЧСКОГО РАЙОНА   тыс. руб.</vt:lpstr>
      <vt:lpstr>СТРУКТУРА СОБСТВЕННЫХ ДОХОДОВ БЮДЖЕТА КОРЕЛИЧСКОГО РАЙОНА   тыс. руб.</vt:lpstr>
      <vt:lpstr>СТРУКТУРА РАСХОДОВ БЮДЖЕТА КОРЕЛИЧСКОГО РАЙОНА  тыс. руб.                     </vt:lpstr>
      <vt:lpstr>ФИНАНСИРОВАНИЕ ПРОГРАММНЫХ РАСХОДОВ БЮДЖЕТА КОРЕЛИЧСКОГО РАЙОНА                                                                                                                                                                         тыс. руб.           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Исполнение бюджета Гродненского района за 2015 год</dc:title>
  <dc:creator>Кучинская Ирина</dc:creator>
  <cp:lastModifiedBy>Бенецкая Снежана Ивановна</cp:lastModifiedBy>
  <cp:revision>227</cp:revision>
  <cp:lastPrinted>2020-07-24T13:58:54Z</cp:lastPrinted>
  <dcterms:created xsi:type="dcterms:W3CDTF">2016-02-17T06:42:43Z</dcterms:created>
  <dcterms:modified xsi:type="dcterms:W3CDTF">2021-07-22T09:33:25Z</dcterms:modified>
</cp:coreProperties>
</file>