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6" r:id="rId2"/>
    <p:sldId id="267" r:id="rId3"/>
    <p:sldId id="264" r:id="rId4"/>
    <p:sldId id="265" r:id="rId5"/>
    <p:sldId id="258" r:id="rId6"/>
    <p:sldId id="268" r:id="rId7"/>
    <p:sldId id="262" r:id="rId8"/>
    <p:sldId id="263" r:id="rId9"/>
  </p:sldIdLst>
  <p:sldSz cx="9144000" cy="6858000" type="screen4x3"/>
  <p:notesSz cx="6858000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9933"/>
    <a:srgbClr val="F2DCDB"/>
    <a:srgbClr val="B9B9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1" autoAdjust="0"/>
    <p:restoredTop sz="94676" autoAdjust="0"/>
  </p:normalViewPr>
  <p:slideViewPr>
    <p:cSldViewPr>
      <p:cViewPr varScale="1">
        <p:scale>
          <a:sx n="108" d="100"/>
          <a:sy n="108" d="100"/>
        </p:scale>
        <p:origin x="34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6033572027350496E-2"/>
          <c:y val="8.6820334139118646E-2"/>
          <c:w val="0.95918727120310776"/>
          <c:h val="0.4945004514185525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Экономическая структура расходов бюджета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1-C369-407C-87FF-D512AB7B909A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3-C369-407C-87FF-D512AB7B909A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5-C369-407C-87FF-D512AB7B909A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7-C369-407C-87FF-D512AB7B909A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9-C369-407C-87FF-D512AB7B909A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B-C369-407C-87FF-D512AB7B909A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1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1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D-C369-407C-87FF-D512AB7B909A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2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2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F-C369-407C-87FF-D512AB7B909A}"/>
              </c:ext>
            </c:extLst>
          </c:dPt>
          <c:dPt>
            <c:idx val="8"/>
            <c:bubble3D val="0"/>
            <c:spPr>
              <a:gradFill rotWithShape="1">
                <a:gsLst>
                  <a:gs pos="0">
                    <a:schemeClr val="accent3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3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3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11-C369-407C-87FF-D512AB7B909A}"/>
              </c:ext>
            </c:extLst>
          </c:dPt>
          <c:dLbls>
            <c:dLbl>
              <c:idx val="0"/>
              <c:layout>
                <c:manualLayout>
                  <c:x val="8.7063705067215048E-3"/>
                  <c:y val="-9.539710313988532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369-407C-87FF-D512AB7B909A}"/>
                </c:ext>
              </c:extLst>
            </c:dLbl>
            <c:dLbl>
              <c:idx val="1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369-407C-87FF-D512AB7B909A}"/>
                </c:ext>
              </c:extLst>
            </c:dLbl>
            <c:dLbl>
              <c:idx val="2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369-407C-87FF-D512AB7B909A}"/>
                </c:ext>
              </c:extLst>
            </c:dLbl>
            <c:dLbl>
              <c:idx val="3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369-407C-87FF-D512AB7B909A}"/>
                </c:ext>
              </c:extLst>
            </c:dLbl>
            <c:dLbl>
              <c:idx val="4"/>
              <c:layout>
                <c:manualLayout>
                  <c:x val="-6.6977305743738044E-3"/>
                  <c:y val="-7.625841474676772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C369-407C-87FF-D512AB7B909A}"/>
                </c:ext>
              </c:extLst>
            </c:dLbl>
            <c:dLbl>
              <c:idx val="5"/>
              <c:layout>
                <c:manualLayout>
                  <c:x val="-3.1048164905878566E-3"/>
                  <c:y val="4.2831668610868083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C369-407C-87FF-D512AB7B909A}"/>
                </c:ext>
              </c:extLst>
            </c:dLbl>
            <c:dLbl>
              <c:idx val="6"/>
              <c:layout>
                <c:manualLayout>
                  <c:x val="-1.3281741520325831E-2"/>
                  <c:y val="4.2699523670652276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C369-407C-87FF-D512AB7B909A}"/>
                </c:ext>
              </c:extLst>
            </c:dLbl>
            <c:dLbl>
              <c:idx val="7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C369-407C-87FF-D512AB7B909A}"/>
                </c:ext>
              </c:extLst>
            </c:dLbl>
            <c:dLbl>
              <c:idx val="8"/>
              <c:layout>
                <c:manualLayout>
                  <c:x val="3.8741194290648477E-2"/>
                  <c:y val="-6.6288154952853116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C369-407C-87FF-D512AB7B909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Лист1!$A$2:$A$10</c:f>
              <c:strCache>
                <c:ptCount val="9"/>
                <c:pt idx="0">
                  <c:v>Заработная плата и взносы на социальное страхование 13616,2 тыс. руб.</c:v>
                </c:pt>
                <c:pt idx="1">
                  <c:v>Лекарственные средства 387,7 тыс. руб.</c:v>
                </c:pt>
                <c:pt idx="2">
                  <c:v>Продукты питания 422,4 тыс. руб.</c:v>
                </c:pt>
                <c:pt idx="3">
                  <c:v>Оплата транспортных услуг 409,6 тыс. руб.</c:v>
                </c:pt>
                <c:pt idx="4">
                  <c:v>Оплата коммунальных услуг  1333,6 тыс. руб.</c:v>
                </c:pt>
                <c:pt idx="5">
                  <c:v>Субсидии 2227,0 тыс. руб.</c:v>
                </c:pt>
                <c:pt idx="6">
                  <c:v>Текущие трансферты населению 729,0 тыс. руб.</c:v>
                </c:pt>
                <c:pt idx="7">
                  <c:v>Капитальные расходы 43,6 тыс. руб.</c:v>
                </c:pt>
                <c:pt idx="8">
                  <c:v>Прочие 1493,3 тыс. руб.</c:v>
                </c:pt>
              </c:strCache>
            </c:strRef>
          </c:cat>
          <c:val>
            <c:numRef>
              <c:f>Лист1!$B$2:$B$10</c:f>
              <c:numCache>
                <c:formatCode>0.0%</c:formatCode>
                <c:ptCount val="9"/>
                <c:pt idx="0">
                  <c:v>0.65900000000000003</c:v>
                </c:pt>
                <c:pt idx="1">
                  <c:v>2E-3</c:v>
                </c:pt>
                <c:pt idx="2">
                  <c:v>0.02</c:v>
                </c:pt>
                <c:pt idx="3">
                  <c:v>0.02</c:v>
                </c:pt>
                <c:pt idx="4">
                  <c:v>6.5000000000000002E-2</c:v>
                </c:pt>
                <c:pt idx="5">
                  <c:v>0.108</c:v>
                </c:pt>
                <c:pt idx="6">
                  <c:v>3.5000000000000003E-2</c:v>
                </c:pt>
                <c:pt idx="7">
                  <c:v>2E-3</c:v>
                </c:pt>
                <c:pt idx="8">
                  <c:v>7.1999999999999995E-2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EFE-4D8C-BDEE-D2DC79FAE2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6.4561582230073605E-2"/>
          <c:y val="0.58102069118756927"/>
          <c:w val="0.90002866990903663"/>
          <c:h val="0.4189793088124307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2547" cy="496333"/>
          </a:xfrm>
          <a:prstGeom prst="rect">
            <a:avLst/>
          </a:prstGeom>
        </p:spPr>
        <p:txBody>
          <a:bodyPr vert="horz" lIns="91943" tIns="45971" rIns="91943" bIns="4597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3853" y="1"/>
            <a:ext cx="2972547" cy="496333"/>
          </a:xfrm>
          <a:prstGeom prst="rect">
            <a:avLst/>
          </a:prstGeom>
        </p:spPr>
        <p:txBody>
          <a:bodyPr vert="horz" lIns="91943" tIns="45971" rIns="91943" bIns="4597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F02CF8C-6B4E-46AC-975D-047EE6DDFE66}" type="datetimeFigureOut">
              <a:rPr lang="ru-RU"/>
              <a:pPr>
                <a:defRPr/>
              </a:pPr>
              <a:t>18.07.2022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7738" y="746125"/>
            <a:ext cx="496252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943" tIns="45971" rIns="91943" bIns="45971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481" y="4714357"/>
            <a:ext cx="5487041" cy="4466988"/>
          </a:xfrm>
          <a:prstGeom prst="rect">
            <a:avLst/>
          </a:prstGeom>
        </p:spPr>
        <p:txBody>
          <a:bodyPr vert="horz" lIns="91943" tIns="45971" rIns="91943" bIns="45971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712"/>
            <a:ext cx="2972547" cy="496333"/>
          </a:xfrm>
          <a:prstGeom prst="rect">
            <a:avLst/>
          </a:prstGeom>
        </p:spPr>
        <p:txBody>
          <a:bodyPr vert="horz" lIns="91943" tIns="45971" rIns="91943" bIns="4597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3853" y="9428712"/>
            <a:ext cx="2972547" cy="496333"/>
          </a:xfrm>
          <a:prstGeom prst="rect">
            <a:avLst/>
          </a:prstGeom>
        </p:spPr>
        <p:txBody>
          <a:bodyPr vert="horz" lIns="91943" tIns="45971" rIns="91943" bIns="4597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6DAEF97-DE16-4B67-8F85-C0DAC9F3066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48230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DAEF97-DE16-4B67-8F85-C0DAC9F30660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62941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DAEF97-DE16-4B67-8F85-C0DAC9F30660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2431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DAEF97-DE16-4B67-8F85-C0DAC9F30660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4134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8324E-446B-4E95-AC77-E856FAB29E85}" type="datetime1">
              <a:rPr lang="ru-RU"/>
              <a:pPr>
                <a:defRPr/>
              </a:pPr>
              <a:t>18.07.2022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C1942-2D23-432B-BF69-1312AEC1443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3327E-3FEC-4F33-A441-789A24F250F2}" type="datetime1">
              <a:rPr lang="ru-RU"/>
              <a:pPr>
                <a:defRPr/>
              </a:pPr>
              <a:t>18.07.2022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191C5-1CB9-4513-BAD6-0016370704C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02FF8-D510-443C-ABA5-14330F265A86}" type="datetime1">
              <a:rPr lang="ru-RU"/>
              <a:pPr>
                <a:defRPr/>
              </a:pPr>
              <a:t>18.07.2022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E2C1A-C5A5-4540-AC66-A5B4939ED50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14A9E-A3D4-48C6-AD08-057C2F9AA3DE}" type="datetime1">
              <a:rPr lang="ru-RU"/>
              <a:pPr>
                <a:defRPr/>
              </a:pPr>
              <a:t>18.07.2022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93EFC-1ABD-4E75-B7BA-9FEBCBEC2A4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5F4AB-8618-4570-ABE8-54E90807A28F}" type="datetime1">
              <a:rPr lang="ru-RU"/>
              <a:pPr>
                <a:defRPr/>
              </a:pPr>
              <a:t>18.07.2022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B08E4-368C-46AD-AB6E-C5C52420F4D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F7EF9-8F7D-4F4F-9D92-BF5B5719BAD3}" type="datetime1">
              <a:rPr lang="ru-RU"/>
              <a:pPr>
                <a:defRPr/>
              </a:pPr>
              <a:t>18.07.2022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60FB9-4356-476A-81F7-57EC4D76DEC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B7D63-6AC9-4989-BE4F-ADCD08C0D210}" type="datetime1">
              <a:rPr lang="ru-RU"/>
              <a:pPr>
                <a:defRPr/>
              </a:pPr>
              <a:t>18.07.2022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05AA6-A2A9-43D2-9233-4B12C3A3065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0A08A-8B1E-4878-9AA0-2E147986C7B2}" type="datetime1">
              <a:rPr lang="ru-RU"/>
              <a:pPr>
                <a:defRPr/>
              </a:pPr>
              <a:t>18.07.2022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B2C60-5755-44B7-AE14-CCEB7BCC8EB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031D8-49DC-4793-AE4B-9F405CD1A151}" type="datetime1">
              <a:rPr lang="ru-RU"/>
              <a:pPr>
                <a:defRPr/>
              </a:pPr>
              <a:t>18.07.2022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EEED3-2AAC-431C-8CED-DDE33531D47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25280-93C7-4EB1-83E4-B9B95BE22FC4}" type="datetime1">
              <a:rPr lang="ru-RU"/>
              <a:pPr>
                <a:defRPr/>
              </a:pPr>
              <a:t>18.07.2022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F4EFC-8B00-414E-A379-AE29AEF93CB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DA1D1-9EC6-4C7B-A734-58BE880F72D9}" type="datetime1">
              <a:rPr lang="ru-RU"/>
              <a:pPr>
                <a:defRPr/>
              </a:pPr>
              <a:t>18.07.2022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A2C73-7338-4CD5-AADB-D18894413C4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85DF1E-7B6E-4965-A66A-A1FEF07F8BDF}" type="datetime1">
              <a:rPr lang="ru-RU"/>
              <a:pPr>
                <a:defRPr/>
              </a:pPr>
              <a:t>18.07.2022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77A928-9871-434A-8D5E-83BA6FD3353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46038" cy="47625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7631113" cy="3095625"/>
          </a:xfrm>
        </p:spPr>
        <p:txBody>
          <a:bodyPr/>
          <a:lstStyle/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A5E849BB-CDCC-4A9C-8368-2D3921255E92}"/>
              </a:ext>
            </a:extLst>
          </p:cNvPr>
          <p:cNvSpPr/>
          <p:nvPr/>
        </p:nvSpPr>
        <p:spPr>
          <a:xfrm>
            <a:off x="685800" y="1124744"/>
            <a:ext cx="7772400" cy="4320480"/>
          </a:xfrm>
          <a:prstGeom prst="roundRect">
            <a:avLst/>
          </a:prstGeom>
          <a:pattFill prst="pct40">
            <a:fgClr>
              <a:schemeClr val="accent1"/>
            </a:fgClr>
            <a:bgClr>
              <a:schemeClr val="bg1"/>
            </a:bgClr>
          </a:pattFill>
          <a:effectLst>
            <a:glow rad="127000">
              <a:schemeClr val="tx2">
                <a:lumMod val="40000"/>
                <a:lumOff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ПОКАЗАТЕЛИ ИСПОЛНЕНИЯ БЮДЖЕТА </a:t>
            </a:r>
          </a:p>
          <a:p>
            <a:pPr algn="ctr"/>
            <a:r>
              <a:rPr lang="ru-RU" sz="3600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КОРЕЛИЧСКОГО РАЙОНА </a:t>
            </a:r>
          </a:p>
          <a:p>
            <a:pPr algn="ctr"/>
            <a:r>
              <a:rPr lang="ru-RU" sz="3600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за первое полугодие 2022 года</a:t>
            </a:r>
            <a:endParaRPr lang="ru-RU" sz="3600" u="sng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82BD316B-5E78-4F34-B769-A90B7558F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DEEED3-2AAC-431C-8CED-DDE33531D47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C6F2D7A3-D7FC-47D2-AF02-768B36ED24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7094969"/>
              </p:ext>
            </p:extLst>
          </p:nvPr>
        </p:nvGraphicFramePr>
        <p:xfrm>
          <a:off x="179512" y="984100"/>
          <a:ext cx="8507286" cy="53685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>
                  <a:extLst>
                    <a:ext uri="{9D8B030D-6E8A-4147-A177-3AD203B41FA5}">
                      <a16:colId xmlns:a16="http://schemas.microsoft.com/office/drawing/2014/main" val="1769009897"/>
                    </a:ext>
                  </a:extLst>
                </a:gridCol>
                <a:gridCol w="1253241">
                  <a:extLst>
                    <a:ext uri="{9D8B030D-6E8A-4147-A177-3AD203B41FA5}">
                      <a16:colId xmlns:a16="http://schemas.microsoft.com/office/drawing/2014/main" val="3769080127"/>
                    </a:ext>
                  </a:extLst>
                </a:gridCol>
                <a:gridCol w="1051015">
                  <a:extLst>
                    <a:ext uri="{9D8B030D-6E8A-4147-A177-3AD203B41FA5}">
                      <a16:colId xmlns:a16="http://schemas.microsoft.com/office/drawing/2014/main" val="701425493"/>
                    </a:ext>
                  </a:extLst>
                </a:gridCol>
                <a:gridCol w="1252993">
                  <a:extLst>
                    <a:ext uri="{9D8B030D-6E8A-4147-A177-3AD203B41FA5}">
                      <a16:colId xmlns:a16="http://schemas.microsoft.com/office/drawing/2014/main" val="1765918325"/>
                    </a:ext>
                  </a:extLst>
                </a:gridCol>
                <a:gridCol w="1195279">
                  <a:extLst>
                    <a:ext uri="{9D8B030D-6E8A-4147-A177-3AD203B41FA5}">
                      <a16:colId xmlns:a16="http://schemas.microsoft.com/office/drawing/2014/main" val="2660491645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985455679"/>
                    </a:ext>
                  </a:extLst>
                </a:gridCol>
                <a:gridCol w="1018454">
                  <a:extLst>
                    <a:ext uri="{9D8B030D-6E8A-4147-A177-3AD203B41FA5}">
                      <a16:colId xmlns:a16="http://schemas.microsoft.com/office/drawing/2014/main" val="1008962905"/>
                    </a:ext>
                  </a:extLst>
                </a:gridCol>
              </a:tblGrid>
              <a:tr h="340284">
                <a:tc rowSpan="2"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бюджета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 (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тыс.руб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(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тыс.руб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3595985"/>
                  </a:ext>
                </a:extLst>
              </a:tr>
              <a:tr h="340284">
                <a:tc v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2022 год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 за первое полугодие 2022 год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к годовым назначениям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2022 год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 за первое полугодие 2022 год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к годовым назначениям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814842190"/>
                  </a:ext>
                </a:extLst>
              </a:tr>
              <a:tr h="340284">
                <a:tc>
                  <a:txBody>
                    <a:bodyPr/>
                    <a:lstStyle/>
                    <a:p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Еремичский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126,2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126,2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1719891"/>
                  </a:ext>
                </a:extLst>
              </a:tr>
              <a:tr h="340284">
                <a:tc>
                  <a:txBody>
                    <a:bodyPr/>
                    <a:lstStyle/>
                    <a:p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Жуховичский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207,2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207,2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5313687"/>
                  </a:ext>
                </a:extLst>
              </a:tr>
              <a:tr h="340284">
                <a:tc>
                  <a:txBody>
                    <a:bodyPr/>
                    <a:lstStyle/>
                    <a:p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Красненский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5385919"/>
                  </a:ext>
                </a:extLst>
              </a:tr>
              <a:tr h="340284">
                <a:tc>
                  <a:txBody>
                    <a:bodyPr/>
                    <a:lstStyle/>
                    <a:p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Лукский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5985360"/>
                  </a:ext>
                </a:extLst>
              </a:tr>
              <a:tr h="340284">
                <a:tc>
                  <a:txBody>
                    <a:bodyPr/>
                    <a:lstStyle/>
                    <a:p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Малюшичский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7749030"/>
                  </a:ext>
                </a:extLst>
              </a:tr>
              <a:tr h="340284"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Мирский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149,3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149,3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7980366"/>
                  </a:ext>
                </a:extLst>
              </a:tr>
              <a:tr h="340284">
                <a:tc>
                  <a:txBody>
                    <a:bodyPr/>
                    <a:lstStyle/>
                    <a:p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Райцевский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190,9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190,9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2324698"/>
                  </a:ext>
                </a:extLst>
              </a:tr>
              <a:tr h="340284"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Турецкий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9323801"/>
                  </a:ext>
                </a:extLst>
              </a:tr>
              <a:tr h="340284">
                <a:tc>
                  <a:txBody>
                    <a:bodyPr/>
                    <a:lstStyle/>
                    <a:p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Циринский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1494359"/>
                  </a:ext>
                </a:extLst>
              </a:tr>
              <a:tr h="340284"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1273,5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544,6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1273,5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561,5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7653454"/>
                  </a:ext>
                </a:extLst>
              </a:tr>
              <a:tr h="340284"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Районный бюджет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40163,5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18910,7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40203,5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19829,9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496087"/>
                  </a:ext>
                </a:extLst>
              </a:tr>
              <a:tr h="340284"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41437,0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19455,3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41477,0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20391,4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0290857"/>
                  </a:ext>
                </a:extLst>
              </a:tr>
            </a:tbl>
          </a:graphicData>
        </a:graphic>
      </p:graphicFrame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F775EB07-E739-4FFB-87E4-3C9D76B7CB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5968202"/>
              </p:ext>
            </p:extLst>
          </p:nvPr>
        </p:nvGraphicFramePr>
        <p:xfrm>
          <a:off x="683568" y="332656"/>
          <a:ext cx="7848872" cy="4206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8872">
                  <a:extLst>
                    <a:ext uri="{9D8B030D-6E8A-4147-A177-3AD203B41FA5}">
                      <a16:colId xmlns:a16="http://schemas.microsoft.com/office/drawing/2014/main" val="3073398966"/>
                    </a:ext>
                  </a:extLst>
                </a:gridCol>
              </a:tblGrid>
              <a:tr h="420604">
                <a:tc>
                  <a:txBody>
                    <a:bodyPr/>
                    <a:lstStyle/>
                    <a:p>
                      <a:pPr algn="ctr"/>
                      <a:r>
                        <a:rPr lang="ru-RU" sz="1800" b="1" i="0" u="sng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ИСПОЛНЕНИЕ БЮДЖЕТА КОРЕЛИЧСКОГО РАЙОНА ЗА 2022 год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0224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1794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07382"/>
            <a:ext cx="8640638" cy="202034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СТРУКТУРА ДОХОДОВ БЮДЖЕТА КОРЕЛИЧСКОГО РАЙОНА   тыс. руб.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9763737"/>
              </p:ext>
            </p:extLst>
          </p:nvPr>
        </p:nvGraphicFramePr>
        <p:xfrm>
          <a:off x="251520" y="680264"/>
          <a:ext cx="8476176" cy="548503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117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66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6666">
                  <a:extLst>
                    <a:ext uri="{9D8B030D-6E8A-4147-A177-3AD203B41FA5}">
                      <a16:colId xmlns:a16="http://schemas.microsoft.com/office/drawing/2014/main" val="3986117899"/>
                    </a:ext>
                  </a:extLst>
                </a:gridCol>
                <a:gridCol w="1179259">
                  <a:extLst>
                    <a:ext uri="{9D8B030D-6E8A-4147-A177-3AD203B41FA5}">
                      <a16:colId xmlns:a16="http://schemas.microsoft.com/office/drawing/2014/main" val="2150182891"/>
                    </a:ext>
                  </a:extLst>
                </a:gridCol>
                <a:gridCol w="1031851">
                  <a:extLst>
                    <a:ext uri="{9D8B030D-6E8A-4147-A177-3AD203B41FA5}">
                      <a16:colId xmlns:a16="http://schemas.microsoft.com/office/drawing/2014/main" val="1046803061"/>
                    </a:ext>
                  </a:extLst>
                </a:gridCol>
              </a:tblGrid>
              <a:tr h="17408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УТОЧНЕННЫЙ ГОДОВОЙ ПЛАН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УТОЧНЕННОГО ПЛАНА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ДОХОДОВ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750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41437,0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19455,3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4208832"/>
                  </a:ext>
                </a:extLst>
              </a:tr>
              <a:tr h="87501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19758,0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9424,8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47,7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48,4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782343"/>
                  </a:ext>
                </a:extLst>
              </a:tr>
              <a:tr h="81531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СОБСТВЕННЫЕ ДОХОДЫ в том числе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21679,0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10030,5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46,3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51,6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39628"/>
                  </a:ext>
                </a:extLst>
              </a:tr>
              <a:tr h="60367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19935,9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9102,5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45,7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46,8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5184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1743,1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928,0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53,2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9,8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640638" cy="202034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СТРУКТУРА СОБСТВЕННЫХ ДОХОДОВ БЮДЖЕТА КОРЕЛИЧСКОГО РАЙОНА   тыс. руб.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9628015"/>
              </p:ext>
            </p:extLst>
          </p:nvPr>
        </p:nvGraphicFramePr>
        <p:xfrm>
          <a:off x="323528" y="620688"/>
          <a:ext cx="8496944" cy="59889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205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99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7428">
                  <a:extLst>
                    <a:ext uri="{9D8B030D-6E8A-4147-A177-3AD203B41FA5}">
                      <a16:colId xmlns:a16="http://schemas.microsoft.com/office/drawing/2014/main" val="3986117899"/>
                    </a:ext>
                  </a:extLst>
                </a:gridCol>
                <a:gridCol w="1028895">
                  <a:extLst>
                    <a:ext uri="{9D8B030D-6E8A-4147-A177-3AD203B41FA5}">
                      <a16:colId xmlns:a16="http://schemas.microsoft.com/office/drawing/2014/main" val="215018289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1046803061"/>
                    </a:ext>
                  </a:extLst>
                </a:gridCol>
              </a:tblGrid>
              <a:tr h="78892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УТОЧНЕННЫЙ ГОДОВОЙ ПЛАН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УТОЧНЕННОГО ПЛАНА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ДОХОДОВ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010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СОБСТВЕННЫЕ ДОХОДЫ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21679,0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10030,5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46,3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4208832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19935,9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9102,5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45,7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90,7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82343"/>
                  </a:ext>
                </a:extLst>
              </a:tr>
              <a:tr h="250014"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3583689"/>
                  </a:ext>
                </a:extLst>
              </a:tr>
              <a:tr h="304776">
                <a:tc>
                  <a:txBody>
                    <a:bodyPr/>
                    <a:lstStyle/>
                    <a:p>
                      <a:r>
                        <a:rPr lang="ru-RU" sz="1400" b="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подоходный налог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11446,5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5513,0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48,2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4165529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прибыль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398,8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77,6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19,5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1384387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 на собственность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1148,5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498,0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43,3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237726"/>
                  </a:ext>
                </a:extLst>
              </a:tr>
              <a:tr h="26891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 на товары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6819,3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2960,0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43,4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29,5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1743,1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928,0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53,2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9,3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6338956"/>
                  </a:ext>
                </a:extLst>
              </a:tr>
              <a:tr h="4439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дивиденды по акциям и доходы от других форм участия в капитале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210,7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65,4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31,0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3745887"/>
                  </a:ext>
                </a:extLst>
              </a:tr>
              <a:tr h="2660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сдачи в аренду земельных участков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44,2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33,9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1906228"/>
                  </a:ext>
                </a:extLst>
              </a:tr>
              <a:tr h="25001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сдачи в аренду иного имущества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36,9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17,2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46,6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5563136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компенсация расходов государства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870,7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423,8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48,7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4,2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0718816"/>
                  </a:ext>
                </a:extLst>
              </a:tr>
              <a:tr h="4636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реализации имущества, имущественных прав на объекты интеллектуальной собственности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117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89,7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76,5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1672678"/>
                  </a:ext>
                </a:extLst>
              </a:tr>
              <a:tr h="7112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продажи земельных участков в частную собственность гражданам, негосударственным юридическим лицам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9,0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1,8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449661"/>
                  </a:ext>
                </a:extLst>
              </a:tr>
              <a:tr h="14897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штрафы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42,2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19,2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45,5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70520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4068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СТРУКТУРА РАСХОДОВ БЮДЖЕТА КОРЕЛИЧСКОГО РАЙОНА  тыс. руб.         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8314667"/>
              </p:ext>
            </p:extLst>
          </p:nvPr>
        </p:nvGraphicFramePr>
        <p:xfrm>
          <a:off x="374846" y="765175"/>
          <a:ext cx="8229599" cy="55441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281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36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47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5143">
                  <a:extLst>
                    <a:ext uri="{9D8B030D-6E8A-4147-A177-3AD203B41FA5}">
                      <a16:colId xmlns:a16="http://schemas.microsoft.com/office/drawing/2014/main" val="4237974449"/>
                    </a:ext>
                  </a:extLst>
                </a:gridCol>
                <a:gridCol w="1237964">
                  <a:extLst>
                    <a:ext uri="{9D8B030D-6E8A-4147-A177-3AD203B41FA5}">
                      <a16:colId xmlns:a16="http://schemas.microsoft.com/office/drawing/2014/main" val="2341095070"/>
                    </a:ext>
                  </a:extLst>
                </a:gridCol>
              </a:tblGrid>
              <a:tr h="10250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УТОЧНЕННЫЙ ГОДОВОЙ ПЛАН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НАПРАВЛЕНО СРЕДСТВ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ИСПОЛНЕНИЯ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РАСХОДОВ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554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РАСХОДОВ 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41477,0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20391,44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49,2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5786857"/>
                  </a:ext>
                </a:extLst>
              </a:tr>
              <a:tr h="53868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Государственные органы общего назначения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3680,1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1682,2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45,7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8,2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4471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сфера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29893,4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14977,0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31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здравоохранение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10689,6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5300,1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49,6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4743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 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463,3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192,8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41,6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31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2178,4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870,6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4,3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605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14579,0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7743,5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605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1983,1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870,0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43,9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4,3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3868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Жилищно-коммунальные услуги и жилищное строительство 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4714,3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2439,3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51,7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3139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Сельское хозяйство 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717,0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262,0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36,5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31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Транспорт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232,4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127,4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54,8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31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Топливо и энергетика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515,1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206,8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605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Средства массовой информации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19,6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31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расходы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1689,7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677,14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3,3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 flipV="1">
            <a:off x="8101013" y="6453188"/>
            <a:ext cx="574675" cy="190500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Диаграмма 10">
            <a:extLst>
              <a:ext uri="{FF2B5EF4-FFF2-40B4-BE49-F238E27FC236}">
                <a16:creationId xmlns:a16="http://schemas.microsoft.com/office/drawing/2014/main" id="{5C206C06-B216-4DF4-8C48-02021CA6711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1363616"/>
              </p:ext>
            </p:extLst>
          </p:nvPr>
        </p:nvGraphicFramePr>
        <p:xfrm>
          <a:off x="-252536" y="296652"/>
          <a:ext cx="8712968" cy="6264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045612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9439"/>
            <a:ext cx="8507413" cy="633412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ФИНАНСИРОВАНИЕ ПРОГРАММНЫХ РАСХОДОВ БЮДЖЕТА КОРЕЛИЧСКОГО РАЙОНА                      	                                                                                                                                                  тыс. руб.            </a:t>
            </a:r>
            <a:endParaRPr lang="ru-RU" sz="14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8366051"/>
              </p:ext>
            </p:extLst>
          </p:nvPr>
        </p:nvGraphicFramePr>
        <p:xfrm>
          <a:off x="457200" y="764704"/>
          <a:ext cx="8363272" cy="60335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92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558903382"/>
                    </a:ext>
                  </a:extLst>
                </a:gridCol>
                <a:gridCol w="8744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ГОСУДАРСТВЕННОЙ ПРОГРАММЫ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УТОЧНЕННЫЙ ГОДОВОЙ ПЛАН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УТОЧНЕННОГО ПЛАНА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РАСХОДОВ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"Аграрный бизнес" на 2021-2025 годы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700,6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262,0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37,4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1,4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9872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"Управление государственными финансами и регулирование финансового рынка" на 2020 год и на период до 2025 года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1076,1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509,3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47,3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2,8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5992151"/>
                  </a:ext>
                </a:extLst>
              </a:tr>
              <a:tr h="611338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по преодолению последствий катастрофы на Чернобыльской АЭС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"Социальная защита"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1411,4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667,5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47,3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3,6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8280,9</a:t>
                      </a:r>
                      <a:r>
                        <a:rPr lang="ru-RU" sz="13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"Здоровье народа и демографическая безопасность"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10738,4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5300,4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49,4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28,9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1338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"Охрана окружающей среды и устойчивое использование природных ресурсов"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69,4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35,7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51,4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"Беларусь гостеприимная" на 2021-2025 годы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"Образование и молодежная политика"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14898,3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7916,3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53,1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43,1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"Культура Беларуси"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2141,8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879,5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41,1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4,8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"Физическая культура и спорт"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443,3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192,8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43,5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"Комфортное жилье и благоприятная среда" на 2021-2025 годы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4576,8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2441,2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53,3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13,3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3727505"/>
              </p:ext>
            </p:extLst>
          </p:nvPr>
        </p:nvGraphicFramePr>
        <p:xfrm>
          <a:off x="323528" y="1179767"/>
          <a:ext cx="8497715" cy="4665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682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54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87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5492">
                  <a:extLst>
                    <a:ext uri="{9D8B030D-6E8A-4147-A177-3AD203B41FA5}">
                      <a16:colId xmlns:a16="http://schemas.microsoft.com/office/drawing/2014/main" val="558903382"/>
                    </a:ext>
                  </a:extLst>
                </a:gridCol>
                <a:gridCol w="8797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250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ГОСУДАРСТВЕННОЙ ПРОГРАММЫ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9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УТОЧНЕННЫЙ ГОДОВОЙ ПЛАН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9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9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УТОЧНЕННОГО ПЛАНА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9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ОБЩЕИ ОБЪЕМЕ РАСХОДОВ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9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4294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"Строительство жилья"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1,2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2264771"/>
                  </a:ext>
                </a:extLst>
              </a:tr>
              <a:tr h="581167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Государственная программа "Земельно-имущественные отношения, геодезическая и картографическая деятельность" на 2021-2025 годы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5,1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9501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Государственная программа "Массовая информация и книгоиздание" на 2021-2025 годы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19,6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071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Государственная программа «Увековечивание памяти о погибших при защите Отечества» на 2021-2025 годы</a:t>
                      </a:r>
                    </a:p>
                    <a:p>
                      <a:pPr algn="l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801872"/>
                  </a:ext>
                </a:extLst>
              </a:tr>
              <a:tr h="51071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Государственная программа «Транспортный комплекс" на 2021-2025 годы</a:t>
                      </a:r>
                    </a:p>
                    <a:p>
                      <a:pPr algn="l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227,0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124,9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6487346"/>
                  </a:ext>
                </a:extLst>
              </a:tr>
              <a:tr h="51071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по госпрограммам: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36454,0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18350,5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91395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4570</TotalTime>
  <Words>759</Words>
  <Application>Microsoft Office PowerPoint</Application>
  <PresentationFormat>Экран (4:3)</PresentationFormat>
  <Paragraphs>379</Paragraphs>
  <Slides>8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Times New Roman</vt:lpstr>
      <vt:lpstr>Times New Roman Cyr</vt:lpstr>
      <vt:lpstr>Тема Office</vt:lpstr>
      <vt:lpstr>Презентация PowerPoint</vt:lpstr>
      <vt:lpstr>Презентация PowerPoint</vt:lpstr>
      <vt:lpstr>СТРУКТУРА ДОХОДОВ БЮДЖЕТА КОРЕЛИЧСКОГО РАЙОНА   тыс. руб.</vt:lpstr>
      <vt:lpstr>СТРУКТУРА СОБСТВЕННЫХ ДОХОДОВ БЮДЖЕТА КОРЕЛИЧСКОГО РАЙОНА   тыс. руб.</vt:lpstr>
      <vt:lpstr>СТРУКТУРА РАСХОДОВ БЮДЖЕТА КОРЕЛИЧСКОГО РАЙОНА  тыс. руб.                     </vt:lpstr>
      <vt:lpstr>Презентация PowerPoint</vt:lpstr>
      <vt:lpstr>ФИНАНСИРОВАНИЕ ПРОГРАММНЫХ РАСХОДОВ БЮДЖЕТА КОРЕЛИЧСКОГО РАЙОНА                                                                                                                                                                         тыс. руб.           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Исполнение бюджета Гродненского района за 2015 год</dc:title>
  <dc:creator>Кучинская Ирина</dc:creator>
  <cp:lastModifiedBy>Бенецкая Снежана Ивановна</cp:lastModifiedBy>
  <cp:revision>245</cp:revision>
  <cp:lastPrinted>2022-02-28T07:54:52Z</cp:lastPrinted>
  <dcterms:created xsi:type="dcterms:W3CDTF">2016-02-17T06:42:43Z</dcterms:created>
  <dcterms:modified xsi:type="dcterms:W3CDTF">2022-07-18T13:49:56Z</dcterms:modified>
</cp:coreProperties>
</file>